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86" r:id="rId2"/>
    <p:sldId id="256" r:id="rId3"/>
    <p:sldId id="287" r:id="rId4"/>
    <p:sldId id="297" r:id="rId5"/>
    <p:sldId id="289" r:id="rId6"/>
    <p:sldId id="290" r:id="rId7"/>
    <p:sldId id="291" r:id="rId8"/>
    <p:sldId id="292" r:id="rId9"/>
    <p:sldId id="299" r:id="rId10"/>
    <p:sldId id="274" r:id="rId11"/>
    <p:sldId id="301" r:id="rId12"/>
    <p:sldId id="300" r:id="rId13"/>
    <p:sldId id="302" r:id="rId14"/>
    <p:sldId id="294" r:id="rId15"/>
    <p:sldId id="293" r:id="rId16"/>
    <p:sldId id="295" r:id="rId17"/>
    <p:sldId id="298" r:id="rId18"/>
    <p:sldId id="308" r:id="rId19"/>
    <p:sldId id="303" r:id="rId20"/>
    <p:sldId id="257" r:id="rId21"/>
    <p:sldId id="304" r:id="rId22"/>
    <p:sldId id="309" r:id="rId23"/>
    <p:sldId id="310" r:id="rId24"/>
    <p:sldId id="305" r:id="rId25"/>
    <p:sldId id="306" r:id="rId26"/>
    <p:sldId id="311" r:id="rId2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33" autoAdjust="0"/>
    <p:restoredTop sz="92794" autoAdjust="0"/>
  </p:normalViewPr>
  <p:slideViewPr>
    <p:cSldViewPr snapToGrid="0" snapToObjects="1">
      <p:cViewPr varScale="1">
        <p:scale>
          <a:sx n="79" d="100"/>
          <a:sy n="79" d="100"/>
        </p:scale>
        <p:origin x="71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88496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3626339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31041173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33053470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r>
              <a:rPr lang="el-GR" dirty="0"/>
              <a:t>Το δεύτερο πολύ σημαντικό στοιχείο του νέου χωροταξικού είναι ότι για πρώτη φορά έχουμε ένα συνολικό όριο για τα </a:t>
            </a:r>
            <a:r>
              <a:rPr lang="el-GR" dirty="0" err="1"/>
              <a:t>φωτοβολταϊκά</a:t>
            </a:r>
            <a:r>
              <a:rPr lang="el-GR" dirty="0"/>
              <a:t> σε επίπεδο Περιφερειακής Ενότητας.</a:t>
            </a:r>
          </a:p>
          <a:p>
            <a:r>
              <a:rPr lang="el-GR" dirty="0"/>
              <a:t>Το όριο είναι της τάξης του </a:t>
            </a:r>
            <a:r>
              <a:rPr lang="el-GR" b="1" dirty="0"/>
              <a:t>1,5% της συνολικής έκτασης της Περιφερειακής Ενότητας</a:t>
            </a:r>
            <a:r>
              <a:rPr lang="el-GR" dirty="0"/>
              <a:t>.</a:t>
            </a:r>
          </a:p>
          <a:p>
            <a:r>
              <a:rPr lang="el-GR" dirty="0"/>
              <a:t>Για να γίνεται ο υπολογισμός, το πλαίσιο χρησιμοποιεί ως τυπική αναλογία τα </a:t>
            </a:r>
            <a:r>
              <a:rPr lang="el-GR" b="1" dirty="0"/>
              <a:t>14 στρέμματα ανά εγκατεστημένο MW</a:t>
            </a:r>
            <a:r>
              <a:rPr lang="el-GR" dirty="0"/>
              <a:t>.</a:t>
            </a:r>
          </a:p>
          <a:p>
            <a:r>
              <a:rPr lang="el-GR" dirty="0"/>
              <a:t>Και εδώ υπάρχει μία λεπτομέρεια που έχει σημασία: όταν ο νόμος μιλά για εδαφική κάλυψη, δεν μετρά μόνο τα ίδια τα πάνελ. Μετρά </a:t>
            </a:r>
            <a:r>
              <a:rPr lang="el-GR" b="1" dirty="0"/>
              <a:t>ολόκληρο το πολύγωνο της περίφραξης του </a:t>
            </a:r>
            <a:r>
              <a:rPr lang="el-GR" b="1" dirty="0" err="1"/>
              <a:t>φωτοβολταϊκού</a:t>
            </a:r>
            <a:r>
              <a:rPr lang="el-GR" b="1" dirty="0"/>
              <a:t> σταθμού</a:t>
            </a:r>
            <a:r>
              <a:rPr lang="el-GR" dirty="0"/>
              <a:t>.</a:t>
            </a:r>
          </a:p>
          <a:p>
            <a:r>
              <a:rPr lang="el-GR" dirty="0"/>
              <a:t>Για έναν αγροτικό νομό όμως το σημαντικότερο είναι το επόμενο: το 1,5% </a:t>
            </a:r>
            <a:r>
              <a:rPr lang="el-GR" b="1" dirty="0"/>
              <a:t>δεν σημαίνει ότι μπορούμε να πάρουμε οποιοδήποτε 1,5% της γεωργικής γης και να το μετατρέψουμε σε </a:t>
            </a:r>
            <a:r>
              <a:rPr lang="el-GR" b="1" dirty="0" err="1"/>
              <a:t>φωτοβολταϊκά</a:t>
            </a:r>
            <a:r>
              <a:rPr lang="el-GR" dirty="0"/>
              <a:t>.</a:t>
            </a:r>
          </a:p>
          <a:p>
            <a:r>
              <a:rPr lang="el-GR" dirty="0"/>
              <a:t>Η Γη Υψηλής Παραγωγικότητας εξακολουθεί να υπάγεται σε ειδική νομοθεσία και ειδικούς περιορισμούς.</a:t>
            </a:r>
          </a:p>
          <a:p>
            <a:r>
              <a:rPr lang="el-GR" dirty="0"/>
              <a:t>Παράλληλα, τα </a:t>
            </a:r>
            <a:r>
              <a:rPr lang="el-GR" dirty="0" err="1"/>
              <a:t>αγροβολταϊκά</a:t>
            </a:r>
            <a:r>
              <a:rPr lang="el-GR" dirty="0"/>
              <a:t> αποτελούν διαφορετική κατηγορία, γιατί εκεί η λογική είναι να συνεχίζει πραγματικά η γεωργική παραγωγή παράλληλα με την παραγωγή ηλεκτρικής ενέργειας.</a:t>
            </a:r>
          </a:p>
          <a:p>
            <a:r>
              <a:rPr lang="el-GR" dirty="0"/>
              <a:t>Άρα το κρίσιμο ερώτημα για έναν αγροτικό νομό δεν είναι μόνο “πόσα στρέμματα επιτρέπονται;”. Είναι και </a:t>
            </a:r>
            <a:r>
              <a:rPr lang="el-GR" b="1" dirty="0"/>
              <a:t>ποια στρέμματα είναι αυτά και τι παραγωγική αξία έχουν σήμερα</a:t>
            </a:r>
            <a:endParaRPr lang="el-GR" dirty="0"/>
          </a:p>
          <a:p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5870827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r>
              <a:rPr lang="el-GR" dirty="0"/>
              <a:t>Το πρώτο πράγμα που πρέπει να προσέξουμε είναι ότι ένα έργο ΑΠΕ δεν είναι μόνο τα πάνελ ή οι ανεμογεννήτριες. Το ίδιο το νέο ΕΧΠ ορίζει ως </a:t>
            </a:r>
            <a:r>
              <a:rPr lang="el-GR" dirty="0" err="1"/>
              <a:t>συνοδά</a:t>
            </a:r>
            <a:r>
              <a:rPr lang="el-GR" dirty="0"/>
              <a:t> έργα την οδοποιία, τα έργα σύνδεσης, τις γραμμές, τις κτιριακές εγκαταστάσεις και άλλες αναγκαίες </a:t>
            </a:r>
            <a:r>
              <a:rPr lang="el-GR" dirty="0" err="1"/>
              <a:t>υποδομές.Και</a:t>
            </a:r>
            <a:r>
              <a:rPr lang="el-GR" dirty="0"/>
              <a:t> εδώ υπάρχει μία σημαντική νομική διάκριση: το άρθρο 3 εξαιρεί τη </a:t>
            </a:r>
            <a:r>
              <a:rPr lang="el-GR" dirty="0" err="1"/>
              <a:t>χωροθέτηση</a:t>
            </a:r>
            <a:r>
              <a:rPr lang="el-GR" dirty="0"/>
              <a:t> των συνοδών έργων από το ίδιο σύστημα </a:t>
            </a:r>
            <a:r>
              <a:rPr lang="el-GR" dirty="0" err="1"/>
              <a:t>χωροθέτησης</a:t>
            </a:r>
            <a:r>
              <a:rPr lang="el-GR" dirty="0"/>
              <a:t> του ΕΧΠ. Αυτό δεν σημαίνει ότι δεν ελέγχονται περιβαλλοντικά. Σημαίνει ότι δεν πρέπει να ταυτίζουμε το πολύγωνο του κύριου έργου με το συνολικό χωρικό και περιβαλλοντικό του αποτύπωμα.</a:t>
            </a: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12993696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Θα την παρουσίαζα </a:t>
            </a:r>
            <a:r>
              <a:rPr lang="el-GR" b="1" dirty="0"/>
              <a:t>όχι διαβάζοντας τα κουτιά λέξη προς λέξη</a:t>
            </a:r>
            <a:r>
              <a:rPr lang="el-GR" dirty="0"/>
              <a:t>, αλλά εξηγώντας πρώτα τι είναι η μπαταρία και μετά τα τρία μηνύματα. Περίπου </a:t>
            </a:r>
            <a:r>
              <a:rPr lang="el-GR" b="1" dirty="0"/>
              <a:t>1–1½ λεπτό</a:t>
            </a:r>
            <a:r>
              <a:rPr lang="el-GR" dirty="0"/>
              <a:t>:</a:t>
            </a:r>
          </a:p>
          <a:p>
            <a:r>
              <a:rPr lang="el-GR" dirty="0"/>
              <a:t>«Ένα ακόμη νέο και σημαντικό στοιχείο του χωροταξικού είναι η </a:t>
            </a:r>
            <a:r>
              <a:rPr lang="el-GR" b="1" dirty="0"/>
              <a:t>αποθήκευση ηλεκτρικής ενέργειας</a:t>
            </a:r>
            <a:r>
              <a:rPr lang="el-GR" dirty="0"/>
              <a:t>, δηλαδή οι μεγάλες εγκαταστάσεις μπαταριών, τα λεγόμενα BESS.</a:t>
            </a:r>
          </a:p>
          <a:p>
            <a:r>
              <a:rPr lang="el-GR" dirty="0"/>
              <a:t>Εδώ πρέπει να ξεχωρίσουμε δύο περιπτώσεις.</a:t>
            </a:r>
          </a:p>
          <a:p>
            <a:r>
              <a:rPr lang="el-GR" b="1" dirty="0"/>
              <a:t>Η πρώτη είναι όταν οι μπαταρίες βρίσκονται μαζί με ένα έργο ΑΠΕ.</a:t>
            </a:r>
            <a:r>
              <a:rPr lang="el-GR" dirty="0"/>
              <a:t> Αν έχουμε, για παράδειγμα, </a:t>
            </a:r>
            <a:r>
              <a:rPr lang="el-GR" dirty="0" err="1"/>
              <a:t>φωτοβολταϊκό</a:t>
            </a:r>
            <a:r>
              <a:rPr lang="el-GR" dirty="0"/>
              <a:t> μαζί με μπαταρίες, ως προς τη </a:t>
            </a:r>
            <a:r>
              <a:rPr lang="el-GR" dirty="0" err="1"/>
              <a:t>χωροθέτηση</a:t>
            </a:r>
            <a:r>
              <a:rPr lang="el-GR" dirty="0"/>
              <a:t> εφαρμόζονται οι κανόνες των </a:t>
            </a:r>
            <a:r>
              <a:rPr lang="el-GR" dirty="0" err="1"/>
              <a:t>φωτοβολταϊκών</a:t>
            </a:r>
            <a:r>
              <a:rPr lang="el-GR" dirty="0"/>
              <a:t>. Αν έχουμε αιολικό με μπαταρίες, εφαρμόζονται οι κανόνες των αιολικών. Στην περιβαλλοντική κατάταξη όμως λαμβάνεται υπόψη η δυσμενέστερη κατηγορία της συνδυασμένης εγκατάστασης.» ΑΝΑΛΥΤΙΚΟ ΚΕΙΜΕΝΟ</a:t>
            </a:r>
          </a:p>
          <a:p>
            <a:r>
              <a:rPr lang="el-GR" dirty="0"/>
              <a:t>«</a:t>
            </a:r>
            <a:r>
              <a:rPr lang="el-GR" b="1" dirty="0"/>
              <a:t>Η δεύτερη περίπτωση είναι οι αυτοτελείς εγκαταστάσεις μπαταριών</a:t>
            </a:r>
            <a:r>
              <a:rPr lang="el-GR" dirty="0"/>
              <a:t>, δηλαδή μπαταρίες που αποτελούν μόνες τους το έργο. Το νέο χωροταξικό θεωρεί επιθυμητό να εγκαθίστανται κυρίως σε οργανωμένες περιοχές παραγωγικών δραστηριοτήτων και χονδρεμπορίου. Προσοχή όμως: λέει “επιθυμητό”, όχι “υποχρεωτικό”. Άρα δεν περιορίζονται αποκλειστικά σε βιομηχανικές ζώνες.» ΑΝΑΛΥΤΙΚΟ ΚΕΙΜΕΝΟ</a:t>
            </a:r>
          </a:p>
          <a:p>
            <a:r>
              <a:rPr lang="el-GR" dirty="0"/>
              <a:t>«Και εδώ υπάρχει ένα σημείο που θεωρώ ιδιαίτερα σημαντικό: </a:t>
            </a:r>
            <a:r>
              <a:rPr lang="el-GR" b="1" dirty="0"/>
              <a:t>για τις μπαταρίες δεν θεσπίζεται ένας αντίστοιχος αριθμητικός κόφτης</a:t>
            </a:r>
            <a:r>
              <a:rPr lang="el-GR" dirty="0"/>
              <a:t>, όπως έχουμε το 1,5% για τα </a:t>
            </a:r>
            <a:r>
              <a:rPr lang="el-GR" dirty="0" err="1"/>
              <a:t>φωτοβολταϊκά</a:t>
            </a:r>
            <a:r>
              <a:rPr lang="el-GR" dirty="0"/>
              <a:t>. Δηλαδή δεν υπάρχει στο ΕΧΠ ένα όριο του τύπου “μέχρι τόσα MW ή τόσες </a:t>
            </a:r>
            <a:r>
              <a:rPr lang="el-GR" dirty="0" err="1"/>
              <a:t>MWh</a:t>
            </a:r>
            <a:r>
              <a:rPr lang="el-GR" dirty="0"/>
              <a:t> μπαταριών σε μία Περιφερειακή Ενότητα”.» ΑΝΑΛΥΤΙΚΟ ΚΕΙΜΕΝΟ</a:t>
            </a:r>
          </a:p>
          <a:p>
            <a:r>
              <a:rPr lang="el-GR" dirty="0"/>
              <a:t>«Αυτό βέβαια δεν σημαίνει ότι οι μπαταρίες τοποθετούνται ανεξέλεγκτα. Πρέπει να εξετάζονται οι αποστάσεις, η πυρασφάλεια, τα τεχνικά πρότυπα, η δυνατότητα πρόσβασης της Πυροσβεστικής και, όπου απαιτείται, τα σενάρια ατυχήματος και οι συνέπειες ενός πιθανού συμβάντος.</a:t>
            </a:r>
          </a:p>
          <a:p>
            <a:r>
              <a:rPr lang="el-GR" b="1" dirty="0"/>
              <a:t>Άρα το χωροταξικό μάς λέει πού μπορεί να </a:t>
            </a:r>
            <a:r>
              <a:rPr lang="el-GR" b="1" dirty="0" err="1"/>
              <a:t>χωροθετηθεί</a:t>
            </a:r>
            <a:r>
              <a:rPr lang="el-GR" b="1" dirty="0"/>
              <a:t> μια εγκατάσταση αποθήκευσης. Δεν μας λέει από μόνο του ότι επειδή χωροταξικά επιτρέπεται, είναι και ασφαλής. Αυτό απαιτεί ξεχωριστό τεχνικό και περιβαλλοντικό έλεγχο.</a:t>
            </a:r>
            <a:endParaRPr lang="el-GR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r>
              <a:rPr lang="el-GR" dirty="0"/>
              <a:t>Εδώ βρίσκεται μία από τις βασικές δυσκολίες του νέου πλαισίου. Η λέξη “φέρουσα ικανότητα” δεν σημαίνει το ίδιο πράγμα για όλες τις </a:t>
            </a:r>
            <a:r>
              <a:rPr lang="el-GR" dirty="0" err="1"/>
              <a:t>τεχνολογίες.Για</a:t>
            </a:r>
            <a:r>
              <a:rPr lang="el-GR" dirty="0"/>
              <a:t> τα Φ/Β είναι κυρίως ένας δείκτης εδαφικής κάλυψης. Για τα αιολικά επίσης χρησιμοποιείται εδαφική κάλυψη, αλλά σε άλλη χωρική μονάδα. Για τις μπαταρίες δεν υπάρχει αντίστοιχος αριθμητικός </a:t>
            </a:r>
            <a:r>
              <a:rPr lang="el-GR" dirty="0" err="1"/>
              <a:t>κόφτης.Άρα</a:t>
            </a:r>
            <a:r>
              <a:rPr lang="el-GR" dirty="0"/>
              <a:t> το ότι μία περιοχή βρίσκεται κάτω από το χωροταξικό όριο δεν απαντά ακόμη στο ερώτημα αν το σύνολο των έργων είναι περιβαλλοντικά ή παραγωγικά </a:t>
            </a:r>
            <a:r>
              <a:rPr lang="el-GR" dirty="0" err="1"/>
              <a:t>ανεκτ</a:t>
            </a: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29871338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r>
              <a:rPr lang="el-GR" dirty="0"/>
              <a:t>Εδώ θέλω να απαντήσω σε ένα πολύ απλό ερώτημα: </a:t>
            </a:r>
            <a:r>
              <a:rPr lang="el-GR" b="1" dirty="0"/>
              <a:t>αν στην ίδια περιοχή συγκεντρωθούν πολλά έργα ΑΠΕ, υπάρχει έλεγχος της συνολικής τους επίδρασης;</a:t>
            </a:r>
            <a:endParaRPr lang="el-GR" dirty="0"/>
          </a:p>
          <a:p>
            <a:r>
              <a:rPr lang="el-GR" dirty="0"/>
              <a:t>Η απάντηση είναι: </a:t>
            </a:r>
            <a:r>
              <a:rPr lang="el-GR" b="1" dirty="0"/>
              <a:t>ναι, αλλά όχι με έναν ενιαίο τρόπο</a:t>
            </a:r>
            <a:r>
              <a:rPr lang="el-GR" dirty="0"/>
              <a:t>.</a:t>
            </a:r>
          </a:p>
          <a:p>
            <a:r>
              <a:rPr lang="el-GR" dirty="0"/>
              <a:t>Στα </a:t>
            </a:r>
            <a:r>
              <a:rPr lang="el-GR" dirty="0" err="1"/>
              <a:t>φωτοβολταϊκά</a:t>
            </a:r>
            <a:r>
              <a:rPr lang="el-GR" dirty="0"/>
              <a:t>, για παράδειγμα, ο νόμος προβλέπει ότι όταν έχουμε μικρότερα έργα σε γήπεδα που εφάπτονται, η ισχύς τους αθροίζεται και εξετάζονται οι σωρευτικές και </a:t>
            </a:r>
            <a:r>
              <a:rPr lang="el-GR" dirty="0" err="1"/>
              <a:t>συνεργιστικές</a:t>
            </a:r>
            <a:r>
              <a:rPr lang="el-GR" dirty="0"/>
              <a:t> επιπτώσεις τους. Το σημαντικό όμως είναι ότι εδώ ο συγκεκριμένος μηχανισμός αφορά κυρίως γήπεδα που είναι σε επαφή. ΑΝΑΛΥΤΙΚΟ ΚΕΙΜΕΝΟ</a:t>
            </a:r>
          </a:p>
          <a:p>
            <a:r>
              <a:rPr lang="el-GR" dirty="0"/>
              <a:t>Στα αιολικά υπάρχει πιο συγκεκριμένος σωρευτικός έλεγχος για το </a:t>
            </a:r>
            <a:r>
              <a:rPr lang="el-GR" b="1" dirty="0"/>
              <a:t>τοπίο και την ορατότητα</a:t>
            </a:r>
            <a:r>
              <a:rPr lang="el-GR" dirty="0"/>
              <a:t>. Δηλαδή, όταν εξετάζεται ένα νέο έργο, λαμβάνονται υπόψη και ανεμογεννήτριες που υπάρχουν ήδη στην περιοχή. ΑΝΑΛΥΤΙΚΟ ΚΕΙΜΕΝΟ</a:t>
            </a:r>
          </a:p>
          <a:p>
            <a:r>
              <a:rPr lang="el-GR" dirty="0"/>
              <a:t>Στα νερά το ίδιο το Παράρτημα IV χρησιμοποιεί μία πολύ σημαντική έννοια: τη </a:t>
            </a:r>
            <a:r>
              <a:rPr lang="el-GR" b="1" dirty="0"/>
              <a:t>“συνολική πίεση”</a:t>
            </a:r>
            <a:r>
              <a:rPr lang="el-GR" dirty="0"/>
              <a:t> από τα έργα ΑΠΕ και τα </a:t>
            </a:r>
            <a:r>
              <a:rPr lang="el-GR" dirty="0" err="1"/>
              <a:t>συνοδά</a:t>
            </a:r>
            <a:r>
              <a:rPr lang="el-GR" dirty="0"/>
              <a:t> τους έργα. Δηλαδή εδώ δεν πρέπει να βλέπουμε μόνο ένα έργο απομονωμένα, αλλά το συνολικό φορτίο πάνω στον υδάτινο υποδοχέα. ΑΝΑΛΥΤΙΚΟ ΚΕΙΜΕΝΟ</a:t>
            </a:r>
          </a:p>
          <a:p>
            <a:r>
              <a:rPr lang="el-GR" dirty="0"/>
              <a:t>Και για τη βιοποικιλότητα προβλέπεται στρατηγικό πρόγραμμα εκτίμησης σωρευτικών επιπτώσεων και δείκτες παρακολούθησης. ΑΝΑΛΥΤΙΚΟ ΚΕΙΜΕΝΟ</a:t>
            </a:r>
          </a:p>
          <a:p>
            <a:r>
              <a:rPr lang="el-GR" b="1" dirty="0"/>
              <a:t>Άρα το πρόβλημα δεν είναι ότι το νέο χωροταξικό αγνοεί τις σωρευτικές επιπτώσεις. Τις αναγνωρίζει.</a:t>
            </a:r>
            <a:endParaRPr lang="el-GR" dirty="0"/>
          </a:p>
          <a:p>
            <a:r>
              <a:rPr lang="el-GR" dirty="0"/>
              <a:t>Το ερώτημα είναι ότι </a:t>
            </a:r>
            <a:r>
              <a:rPr lang="el-GR" b="1" dirty="0"/>
              <a:t>δεν υπάρχει ένας ενιαίος δείκτης που να μας λέει: σε αυτή την περιοχή έχουμε πλέον τόσα </a:t>
            </a:r>
            <a:r>
              <a:rPr lang="el-GR" b="1" dirty="0" err="1"/>
              <a:t>φωτοβολταϊκά</a:t>
            </a:r>
            <a:r>
              <a:rPr lang="el-GR" b="1" dirty="0"/>
              <a:t>, τόσα αιολικά, τόσες μπαταρίες, τόσους δρόμους και γραμμές μεταφοράς, τόση απώλεια γεωργικής γης — άρα η περιοχή έχει φτάσει συνολικά στο όριό της.</a:t>
            </a:r>
            <a:endParaRPr lang="el-GR" dirty="0"/>
          </a:p>
          <a:p>
            <a:r>
              <a:rPr lang="el-GR" dirty="0"/>
              <a:t>Και αυτό είναι πολύ σημαντικό, γιατί άλλο είναι να εξετάζουμε κάθε επίπτωση χωριστά και άλλο να γνωρίζουμε </a:t>
            </a:r>
            <a:r>
              <a:rPr lang="el-GR" b="1" dirty="0"/>
              <a:t>τι αντέχει συνολικά ο συγκεκριμένος τόπος</a:t>
            </a:r>
            <a:endParaRPr lang="el-GR" dirty="0"/>
          </a:p>
          <a:p>
            <a:r>
              <a:rPr lang="el-GR" dirty="0"/>
              <a:t>Και εδώ ακριβώς αρχίζει το ενδιαφέρον για το Κιλκίς. Γιατί όταν έχουμε ήδη </a:t>
            </a:r>
            <a:r>
              <a:rPr lang="el-GR" dirty="0" err="1"/>
              <a:t>λειτουργούντα</a:t>
            </a:r>
            <a:r>
              <a:rPr lang="el-GR" dirty="0"/>
              <a:t> έργα, έργα που συνεχίζουν με τις παλιές διατάξεις, νέα έργα μέσα στο 1,5%, BESS και </a:t>
            </a:r>
            <a:r>
              <a:rPr lang="el-GR" dirty="0" err="1"/>
              <a:t>συνοδά</a:t>
            </a:r>
            <a:r>
              <a:rPr lang="el-GR" dirty="0"/>
              <a:t> έργα, πρέπει να δούμε όχι το καθένα μόνο του, αλλά </a:t>
            </a:r>
            <a:r>
              <a:rPr lang="el-GR" b="1" dirty="0"/>
              <a:t>τι σημαίνουν όλα μαζί στον ίδιο αγροτικό χώρο</a:t>
            </a:r>
            <a:r>
              <a:rPr lang="el-GR" dirty="0"/>
              <a:t>.</a:t>
            </a: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5786392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r>
              <a:rPr lang="el-GR" dirty="0"/>
              <a:t>Όταν εξετάζουμε ένα μεγάλο έργο ΑΠΕ, δεν πρέπει να βλέπουμε μόνο το κύριο έργο, δηλαδή τα </a:t>
            </a:r>
            <a:r>
              <a:rPr lang="el-GR" dirty="0" err="1"/>
              <a:t>φωτοβολταϊκά</a:t>
            </a:r>
            <a:r>
              <a:rPr lang="el-GR" dirty="0"/>
              <a:t> ή τις ανεμογεννήτριες. </a:t>
            </a:r>
          </a:p>
          <a:p>
            <a:r>
              <a:rPr lang="el-GR" dirty="0"/>
              <a:t>Πρέπει να το διαβάζουμε σε τέσσερα επίπεδα. </a:t>
            </a:r>
            <a:r>
              <a:rPr lang="el-GR" b="1" dirty="0"/>
              <a:t>Πρώτον</a:t>
            </a:r>
            <a:r>
              <a:rPr lang="el-GR" dirty="0"/>
              <a:t>, το ίδιο το έργο παραγωγής. </a:t>
            </a:r>
            <a:r>
              <a:rPr lang="el-GR" b="1" dirty="0"/>
              <a:t>Δεύτερον</a:t>
            </a:r>
            <a:r>
              <a:rPr lang="el-GR" dirty="0"/>
              <a:t>, την αποθήκευση που συχνά το συνοδεύει, δηλαδή τις εγκαταστάσεις μπαταριών. </a:t>
            </a:r>
            <a:r>
              <a:rPr lang="el-GR" b="1" dirty="0"/>
              <a:t>Τρίτον</a:t>
            </a:r>
            <a:r>
              <a:rPr lang="el-GR" dirty="0"/>
              <a:t>, όλα τα </a:t>
            </a:r>
            <a:r>
              <a:rPr lang="el-GR" dirty="0" err="1"/>
              <a:t>συνοδά</a:t>
            </a:r>
            <a:r>
              <a:rPr lang="el-GR" dirty="0"/>
              <a:t> έργα που απαιτούνται για να λειτουργήσει: δρόμοι, υποσταθμοί, γραμμές μεταφοράς και έργα σύνδεσης. </a:t>
            </a:r>
          </a:p>
          <a:p>
            <a:r>
              <a:rPr lang="el-GR" dirty="0"/>
              <a:t>Και </a:t>
            </a:r>
            <a:r>
              <a:rPr lang="el-GR" b="1" dirty="0"/>
              <a:t>τέταρτον</a:t>
            </a:r>
            <a:r>
              <a:rPr lang="el-GR" dirty="0"/>
              <a:t>, να δούμε όλα αυτά μαζί πάνω στον ίδιο τόπο: πόση γη καταλαμβάνουν, τι σημαίνουν για το νερό, τη γεωργία, το τοπίο, τη βιοποικιλότητα και τους οικισμούς. </a:t>
            </a:r>
          </a:p>
          <a:p>
            <a:r>
              <a:rPr lang="el-GR" dirty="0"/>
              <a:t>Επομένως, το κρίσιμο ερώτημα δεν είναι μόνο “επιτρέπεται αυτό το έργο;”. Είναι </a:t>
            </a:r>
            <a:r>
              <a:rPr lang="el-GR" b="1" dirty="0"/>
              <a:t>ποια είναι η συνολική και σωρευτική πίεση όλων των έργων και των υποδομών τους στην ίδια περιοχή;</a:t>
            </a:r>
            <a:endParaRPr lang="el-GR" dirty="0"/>
          </a:p>
          <a:p>
            <a:r>
              <a:rPr lang="el-GR" dirty="0"/>
              <a:t>Αυτό ακριβώς πρέπει να εξετάσουμε και στο Κιλκίς: όχι κάθε </a:t>
            </a:r>
            <a:r>
              <a:rPr lang="el-GR" dirty="0" err="1"/>
              <a:t>φωτοβολταϊκό</a:t>
            </a:r>
            <a:r>
              <a:rPr lang="el-GR" dirty="0"/>
              <a:t>, κάθε BESS ή κάθε γραμμή σύνδεσης απομονωμένα, αλλά τη συνολική εικόνα που δημιουργούν όλα μαζί στον ίδιο γεωγραφικό χώρο</a:t>
            </a: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26768563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r>
              <a:rPr lang="el-GR" dirty="0"/>
              <a:t>Στα αιολικά υπάρχει ένα πολύ ενδιαφέρον στοιχείο για το Κιλκίς.</a:t>
            </a:r>
          </a:p>
          <a:p>
            <a:r>
              <a:rPr lang="el-GR" dirty="0"/>
              <a:t>Αν δούμε το Παράρτημα Ι του νέου χωροταξικού, θα διαπιστώσουμε ότι περιλαμβάνονται στις Περιοχές Αιολικής </a:t>
            </a:r>
            <a:r>
              <a:rPr lang="el-GR" dirty="0" err="1"/>
              <a:t>Καταλληλότητας</a:t>
            </a:r>
            <a:r>
              <a:rPr lang="el-GR" dirty="0"/>
              <a:t> </a:t>
            </a:r>
            <a:r>
              <a:rPr lang="el-GR" b="1" dirty="0"/>
              <a:t>και οι έντεκα Δημοτικές Ενότητες της Π.Ε. Κιλκίς</a:t>
            </a:r>
            <a:r>
              <a:rPr lang="el-GR" dirty="0"/>
              <a:t>.</a:t>
            </a:r>
          </a:p>
          <a:p>
            <a:r>
              <a:rPr lang="el-GR" dirty="0"/>
              <a:t>Αυτό σημαίνει ότι, σε πρώτο επίπεδο χωροταξικού σχεδιασμού, το σύνολο της Π.Ε. διαθέτει Δημοτικές Ενότητες που πληρούν το κριτήριο αιολικού δυναμικού.</a:t>
            </a:r>
          </a:p>
          <a:p>
            <a:r>
              <a:rPr lang="el-GR" dirty="0"/>
              <a:t>Δεν σημαίνει όμως ότι ολόκληρο το Κιλκίς γίνεται χώρος εγκατάστασης ανεμογεννητριών.</a:t>
            </a:r>
          </a:p>
          <a:p>
            <a:r>
              <a:rPr lang="el-GR" dirty="0"/>
              <a:t>Μέσα σε αυτές τις Δημοτικές Ενότητες εξακολουθούν να υπάρχουν περιοχές που αποκλείονται, προστατευόμενες ζώνες, υψομετρικοί περιορισμοί, αποστάσεις, περιορισμοί τοπίου και συγκεκριμένη φέρουσα ικανότητα.</a:t>
            </a:r>
          </a:p>
          <a:p>
            <a:r>
              <a:rPr lang="el-GR" dirty="0"/>
              <a:t>Άρα το επόμενο ερώτημα είναι: </a:t>
            </a:r>
            <a:r>
              <a:rPr lang="el-GR" b="1" dirty="0"/>
              <a:t>όταν αφαιρέσουμε όλα αυτά τα φίλτρα, ποια πραγματική έκταση του Κιλκίς παραμένει διαθέσιμη;</a:t>
            </a:r>
            <a:endParaRPr lang="el-GR" dirty="0"/>
          </a:p>
          <a:p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90498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r>
              <a:rPr lang="el-GR" dirty="0"/>
              <a:t>Το πιο εύκολο νούμερο να καταλάβουμε είναι το 1,5%.</a:t>
            </a:r>
          </a:p>
          <a:p>
            <a:r>
              <a:rPr lang="el-GR" dirty="0"/>
              <a:t>Το Κιλκίς έχει περίπου 2.519.000 στρέμματα. Το 1,5% αντιστοιχεί αριθμητικά σε περίπου </a:t>
            </a:r>
            <a:r>
              <a:rPr lang="el-GR" b="1" dirty="0"/>
              <a:t>37.800 στρέμματα</a:t>
            </a:r>
            <a:r>
              <a:rPr lang="el-GR" dirty="0"/>
              <a:t>.</a:t>
            </a:r>
          </a:p>
          <a:p>
            <a:r>
              <a:rPr lang="el-GR" dirty="0"/>
              <a:t>Όμως εδώ θέλει μεγάλη προσοχή. Δεν σημαίνει ότι από τη δημοσίευση του νέου χωροταξικού ανοίγουν άλλα 37.800 στρέμματα για </a:t>
            </a:r>
            <a:r>
              <a:rPr lang="el-GR" dirty="0" err="1"/>
              <a:t>φωτοβολταϊκά</a:t>
            </a:r>
            <a:r>
              <a:rPr lang="el-GR" dirty="0"/>
              <a:t>.</a:t>
            </a:r>
          </a:p>
          <a:p>
            <a:r>
              <a:rPr lang="el-GR" dirty="0"/>
              <a:t>Ο νόμος ορίζει συγκεκριμένα ποια έργα </a:t>
            </a:r>
            <a:r>
              <a:rPr lang="el-GR" dirty="0" err="1"/>
              <a:t>προσμετρώνται</a:t>
            </a:r>
            <a:r>
              <a:rPr lang="el-GR" dirty="0"/>
              <a:t> στο νέο όριο, ενώ υπάρχουν έργα που βρίσκονται σε διαφορετικό στάδιο </a:t>
            </a:r>
            <a:r>
              <a:rPr lang="el-GR" dirty="0" err="1"/>
              <a:t>αδειοδότησης</a:t>
            </a:r>
            <a:r>
              <a:rPr lang="el-GR" dirty="0"/>
              <a:t> και μεταβατικές διατάξεις.</a:t>
            </a:r>
          </a:p>
          <a:p>
            <a:r>
              <a:rPr lang="el-GR" dirty="0"/>
              <a:t>Άρα, για να ξέρουμε την πραγματική κατάσταση στο Κιλκίς, πρέπει να κάνουμε έναν δεύτερο υπολογισμό: </a:t>
            </a:r>
            <a:r>
              <a:rPr lang="el-GR" b="1" dirty="0"/>
              <a:t>πόση έκταση έχει ήδη δεσμευτεί από τις κατηγορίες έργων που </a:t>
            </a:r>
            <a:r>
              <a:rPr lang="el-GR" b="1" dirty="0" err="1"/>
              <a:t>προσμετρώνται</a:t>
            </a:r>
            <a:r>
              <a:rPr lang="el-GR" b="1" dirty="0"/>
              <a:t> και πόσο πραγματικό υπόλοιπο απομένει.</a:t>
            </a:r>
            <a:endParaRPr lang="el-GR" dirty="0"/>
          </a:p>
          <a:p>
            <a:r>
              <a:rPr lang="el-GR" dirty="0"/>
              <a:t>Και βέβαια ούτε αυτό το υπόλοιπο μπορεί να τοποθετηθεί οπουδήποτε: υπάρχουν </a:t>
            </a:r>
            <a:r>
              <a:rPr lang="el-GR" dirty="0" err="1"/>
              <a:t>Natura</a:t>
            </a:r>
            <a:r>
              <a:rPr lang="el-GR" dirty="0"/>
              <a:t>, δάση, προστατευόμενες περιοχές, γεωργική γη και άλλες χρήσεις.</a:t>
            </a:r>
          </a:p>
          <a:p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5607794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r>
              <a:rPr lang="el-GR" dirty="0"/>
              <a:t>Αυτό είναι το πρώτο πράγμα που πρέπει να καταλάβουμε για το Κιλκίς. Το νέο χωροταξικό δεν ξεκινά από λευκό χαρτί.</a:t>
            </a:r>
          </a:p>
          <a:p>
            <a:r>
              <a:rPr lang="el-GR" dirty="0"/>
              <a:t>Υπάρχει ήδη ένα μεγάλο </a:t>
            </a:r>
            <a:r>
              <a:rPr lang="el-GR" dirty="0" err="1"/>
              <a:t>αδειοδοτικό</a:t>
            </a:r>
            <a:r>
              <a:rPr lang="el-GR" dirty="0"/>
              <a:t> απόθεμα. Κάποια έργα λειτουργούν, κάποια έχουν περιβαλλοντική έγκριση, κάποια άδεια εγκατάστασης και κάποια είχαν ήδη μπει στην περιβαλλοντική διαδικασία.</a:t>
            </a:r>
          </a:p>
          <a:p>
            <a:r>
              <a:rPr lang="el-GR" dirty="0"/>
              <a:t>Το νέο ΕΧΠ προστατεύει σε σημαντικό βαθμό αυτά τα ώριμα στάδια.</a:t>
            </a:r>
          </a:p>
          <a:p>
            <a:r>
              <a:rPr lang="el-GR" dirty="0"/>
              <a:t>Από την άλλη, μια απλή παλιά Βεβαίωση Παραγωγού δεν σημαίνει αυτομάτως ότι το έργο μπορεί να προχωρήσει όπως πριν. Εφόσον δεν ανήκει στις μεταβατικές κατηγορίες, επανελέγχεται με τους νέους κανόνες</a:t>
            </a:r>
          </a:p>
          <a:p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27068398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Η ίδια η Περιφέρεια, τον Ιανουάριο του 2026, προβάλλει τον αμπελώνα του Κιλκίς ως παραγωγικό κεφάλαιο με θετική προοπτική. Άρα η συζήτηση δεν είναι αν έχουμε έναν “κενό χώρο” διαθέσιμο για ενεργειακές εγκαταστάσεις. Έχουμε ήδη παραγωγικά συστήματα που βασίζονται σε συγκεκριμένο έδαφος, κλίμα, νερό και </a:t>
            </a:r>
            <a:r>
              <a:rPr lang="el-GR" dirty="0" err="1"/>
              <a:t>μικροκλίμα</a:t>
            </a:r>
            <a:r>
              <a:rPr lang="el-GR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1D4D45"/>
          </a:solidFill>
          <a:ln w="12700">
            <a:solidFill>
              <a:srgbClr val="1D4D4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11480" y="6556248"/>
            <a:ext cx="11365992" cy="0"/>
          </a:xfrm>
          <a:prstGeom prst="line">
            <a:avLst/>
          </a:prstGeom>
          <a:noFill/>
          <a:ln w="10160">
            <a:solidFill>
              <a:srgbClr val="D5D1C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6583680"/>
            <a:ext cx="8046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7773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ΕΧΠ-ΑΠΕ 2026 • Κιλκίς • Γεωργική γη • Αμπελώνας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574536"/>
            <a:ext cx="32004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77736B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457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574536"/>
            <a:ext cx="32004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77736B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80F175FA-FBAB-F170-8CD0-BA4222D255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28" y="-9971"/>
            <a:ext cx="12209726" cy="686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302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0EC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574536"/>
            <a:ext cx="32004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77736B"/>
                </a:solidFill>
              </a:defRPr>
            </a:lvl1pPr>
          </a:lstStyle>
          <a:p>
            <a:pPr algn="r"/>
            <a:fld id="{F7021451-1387-4CA6-816F-3879F97B5CBC}" type="slidenum">
              <a:rPr lang="el-GR" sz="2400" b="0" noProof="0" smtClean="0"/>
              <a:t>2</a:t>
            </a:fld>
            <a:endParaRPr lang="el-GR" sz="2400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BFF4797-6A17-BA19-8DF3-A4560890F99D}"/>
              </a:ext>
            </a:extLst>
          </p:cNvPr>
          <p:cNvSpPr txBox="1"/>
          <p:nvPr/>
        </p:nvSpPr>
        <p:spPr>
          <a:xfrm>
            <a:off x="647700" y="352426"/>
            <a:ext cx="11010900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l-GR" sz="2800" b="1" dirty="0"/>
              <a:t>ΝΕΟ ΕΙΔΙΚΟ ΧΩΡΟΤΑΞΙΚΟ ΠΛΑΙΣΙΟ ΑΠΕ</a:t>
            </a:r>
          </a:p>
          <a:p>
            <a:pPr algn="ctr">
              <a:buNone/>
            </a:pPr>
            <a:r>
              <a:rPr lang="el-GR" sz="2800" b="1" dirty="0"/>
              <a:t>ΦΕΚ Δ΄ 694 / 19.08.2026</a:t>
            </a:r>
          </a:p>
          <a:p>
            <a:pPr>
              <a:buNone/>
            </a:pPr>
            <a:endParaRPr lang="el-GR" sz="2800" b="1" dirty="0"/>
          </a:p>
          <a:p>
            <a:pPr>
              <a:buNone/>
            </a:pPr>
            <a:r>
              <a:rPr lang="el-GR" sz="2800" b="1" dirty="0"/>
              <a:t>Δεν είναι μία ακόμη περιβαλλοντική άδεια.</a:t>
            </a:r>
            <a:endParaRPr lang="el-GR" sz="2800" dirty="0"/>
          </a:p>
          <a:p>
            <a:pPr>
              <a:buNone/>
            </a:pPr>
            <a:endParaRPr lang="el-GR" sz="2800" dirty="0"/>
          </a:p>
          <a:p>
            <a:pPr>
              <a:buNone/>
            </a:pPr>
            <a:r>
              <a:rPr lang="el-GR" sz="2800" dirty="0"/>
              <a:t>Καθορίζει σε εθνικό επίπεδο:</a:t>
            </a:r>
          </a:p>
          <a:p>
            <a:pPr>
              <a:buNone/>
            </a:pPr>
            <a:r>
              <a:rPr lang="el-GR" sz="2800" b="1" dirty="0"/>
              <a:t>ΠΟΥ</a:t>
            </a:r>
            <a:r>
              <a:rPr lang="el-GR" sz="2800" dirty="0"/>
              <a:t> μπορούν να </a:t>
            </a:r>
            <a:r>
              <a:rPr lang="el-GR" sz="2800" dirty="0" err="1"/>
              <a:t>χωροθετούνται</a:t>
            </a:r>
            <a:r>
              <a:rPr lang="el-GR" sz="2800" dirty="0"/>
              <a:t> ΑΠΕ</a:t>
            </a:r>
            <a:br>
              <a:rPr lang="el-GR" sz="2800" dirty="0"/>
            </a:br>
            <a:r>
              <a:rPr lang="el-GR" sz="2800" b="1" dirty="0"/>
              <a:t>ΠΟΥ</a:t>
            </a:r>
            <a:r>
              <a:rPr lang="el-GR" sz="2800" dirty="0"/>
              <a:t> αποκλείονται</a:t>
            </a:r>
            <a:br>
              <a:rPr lang="el-GR" sz="2800" dirty="0"/>
            </a:br>
            <a:r>
              <a:rPr lang="el-GR" sz="2800" b="1" dirty="0"/>
              <a:t>ΠΟΣΗ</a:t>
            </a:r>
            <a:r>
              <a:rPr lang="el-GR" sz="2800" dirty="0"/>
              <a:t> εγκατάσταση μπορεί να δεχθεί μια περιοχή</a:t>
            </a:r>
            <a:br>
              <a:rPr lang="el-GR" sz="2800" dirty="0"/>
            </a:br>
            <a:r>
              <a:rPr lang="el-GR" sz="2800" b="1" dirty="0"/>
              <a:t>ΜΕ ΠΟΙΟΥΣ ΟΡΟΥΣ</a:t>
            </a:r>
            <a:br>
              <a:rPr lang="el-GR" sz="2800" dirty="0"/>
            </a:br>
            <a:r>
              <a:rPr lang="el-GR" sz="2800" b="1" dirty="0"/>
              <a:t>ΠΩΣ</a:t>
            </a:r>
            <a:r>
              <a:rPr lang="el-GR" sz="2800" dirty="0"/>
              <a:t> συνδέεται ο ενεργειακός σχεδιασμός με τον χώρο</a:t>
            </a:r>
          </a:p>
          <a:p>
            <a:pPr>
              <a:buNone/>
            </a:pPr>
            <a:endParaRPr lang="el-GR" sz="2800" dirty="0"/>
          </a:p>
          <a:p>
            <a:pPr>
              <a:buNone/>
            </a:pPr>
            <a:r>
              <a:rPr lang="el-GR" sz="2800" b="1" dirty="0"/>
              <a:t>Αντικαθιστά το Ειδικό Χωροταξικό ΑΠΕ του 2008.</a:t>
            </a:r>
            <a:endParaRPr lang="el-GR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85DF592-BBB5-022F-8639-20EDB1662481}"/>
              </a:ext>
            </a:extLst>
          </p:cNvPr>
          <p:cNvSpPr txBox="1"/>
          <p:nvPr/>
        </p:nvSpPr>
        <p:spPr>
          <a:xfrm>
            <a:off x="266699" y="4365812"/>
            <a:ext cx="1163618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l-GR" sz="2400" b="1" dirty="0"/>
              <a:t>Η ΕΥΡΩΠΑΪΚΗ ΔΙΑΣΤΑΣΗ</a:t>
            </a:r>
          </a:p>
          <a:p>
            <a:pPr>
              <a:buNone/>
            </a:pPr>
            <a:endParaRPr lang="en-US" sz="2400" b="1" dirty="0"/>
          </a:p>
          <a:p>
            <a:pPr>
              <a:buNone/>
            </a:pPr>
            <a:r>
              <a:rPr lang="el-GR" sz="2400" b="1" dirty="0"/>
              <a:t>Οδηγία (ΕΕ) 2023/2413 — RED III</a:t>
            </a:r>
            <a:endParaRPr lang="el-GR" sz="2400" dirty="0"/>
          </a:p>
          <a:p>
            <a:pPr>
              <a:buNone/>
            </a:pPr>
            <a:endParaRPr lang="el-GR" sz="2400" dirty="0"/>
          </a:p>
          <a:p>
            <a:pPr>
              <a:buNone/>
            </a:pPr>
            <a:r>
              <a:rPr lang="el-GR" sz="2400" dirty="0"/>
              <a:t>Νέο στοιχείο: </a:t>
            </a:r>
            <a:r>
              <a:rPr lang="el-GR" sz="2400" b="1" dirty="0"/>
              <a:t>ΠΕΡΙΟΧΕΣ ΕΠΙΤΑΧΥΝΣΗΣ ΑΠΕ- </a:t>
            </a:r>
            <a:r>
              <a:rPr lang="el-GR" sz="2400" dirty="0" err="1"/>
              <a:t>Renewables</a:t>
            </a:r>
            <a:r>
              <a:rPr lang="el-GR" sz="2400" dirty="0"/>
              <a:t> </a:t>
            </a:r>
            <a:r>
              <a:rPr lang="el-GR" sz="2400" dirty="0" err="1"/>
              <a:t>Acceleration</a:t>
            </a:r>
            <a:r>
              <a:rPr lang="el-GR" sz="2400" dirty="0"/>
              <a:t> </a:t>
            </a:r>
            <a:r>
              <a:rPr lang="el-GR" sz="2400" dirty="0" err="1"/>
              <a:t>Areas</a:t>
            </a:r>
            <a:endParaRPr lang="el-GR" sz="2400" dirty="0"/>
          </a:p>
        </p:txBody>
      </p:sp>
      <p:graphicFrame>
        <p:nvGraphicFramePr>
          <p:cNvPr id="2" name="Πίνακας 1">
            <a:extLst>
              <a:ext uri="{FF2B5EF4-FFF2-40B4-BE49-F238E27FC236}">
                <a16:creationId xmlns:a16="http://schemas.microsoft.com/office/drawing/2014/main" id="{B186C290-A1D3-B785-3E5F-4956A997B9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4311535"/>
              </p:ext>
            </p:extLst>
          </p:nvPr>
        </p:nvGraphicFramePr>
        <p:xfrm>
          <a:off x="351864" y="902304"/>
          <a:ext cx="11551024" cy="47164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930154">
                  <a:extLst>
                    <a:ext uri="{9D8B030D-6E8A-4147-A177-3AD203B41FA5}">
                      <a16:colId xmlns:a16="http://schemas.microsoft.com/office/drawing/2014/main" val="791132841"/>
                    </a:ext>
                  </a:extLst>
                </a:gridCol>
                <a:gridCol w="5620870">
                  <a:extLst>
                    <a:ext uri="{9D8B030D-6E8A-4147-A177-3AD203B41FA5}">
                      <a16:colId xmlns:a16="http://schemas.microsoft.com/office/drawing/2014/main" val="757135165"/>
                    </a:ext>
                  </a:extLst>
                </a:gridCol>
              </a:tblGrid>
              <a:tr h="30737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2400" kern="0" dirty="0">
                          <a:effectLst/>
                        </a:rPr>
                        <a:t>2008</a:t>
                      </a:r>
                      <a:endParaRPr lang="el-GR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2400" kern="0" dirty="0">
                          <a:effectLst/>
                        </a:rPr>
                        <a:t>2026</a:t>
                      </a:r>
                      <a:endParaRPr lang="el-GR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277358320"/>
                  </a:ext>
                </a:extLst>
              </a:tr>
              <a:tr h="3073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2000" kern="0" dirty="0">
                          <a:effectLst/>
                          <a:latin typeface="+mn-lt"/>
                        </a:rPr>
                        <a:t>Τυπική Α/Γ: </a:t>
                      </a:r>
                      <a:r>
                        <a:rPr lang="el-GR" sz="2000" kern="0" dirty="0" err="1">
                          <a:effectLst/>
                          <a:latin typeface="+mn-lt"/>
                        </a:rPr>
                        <a:t>ρότορας</a:t>
                      </a:r>
                      <a:r>
                        <a:rPr lang="el-GR" sz="2000" kern="0" dirty="0">
                          <a:effectLst/>
                          <a:latin typeface="+mn-lt"/>
                        </a:rPr>
                        <a:t> 85 m</a:t>
                      </a:r>
                      <a:endParaRPr lang="el-GR" sz="20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2200" kern="0">
                          <a:effectLst/>
                          <a:latin typeface="+mn-lt"/>
                        </a:rPr>
                        <a:t>Τυπική Α/Γ: ρότορας 150 m</a:t>
                      </a:r>
                      <a:endParaRPr lang="el-GR" sz="2200" kern="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19722466"/>
                  </a:ext>
                </a:extLst>
              </a:tr>
              <a:tr h="60094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2000" kern="0" dirty="0">
                          <a:effectLst/>
                          <a:latin typeface="+mn-lt"/>
                        </a:rPr>
                        <a:t>Περιοχές Αιολικής Προτεραιότητας/ </a:t>
                      </a:r>
                      <a:r>
                        <a:rPr lang="el-GR" sz="2000" kern="0" dirty="0" err="1">
                          <a:effectLst/>
                          <a:latin typeface="+mn-lt"/>
                        </a:rPr>
                        <a:t>Π.Α.Καταλληλοτητας</a:t>
                      </a:r>
                      <a:endParaRPr lang="el-GR" sz="20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2200" kern="0" dirty="0">
                          <a:effectLst/>
                          <a:latin typeface="+mn-lt"/>
                        </a:rPr>
                        <a:t>Περιοχές </a:t>
                      </a:r>
                      <a:r>
                        <a:rPr lang="el-GR" sz="2200" kern="0" dirty="0" err="1">
                          <a:effectLst/>
                          <a:latin typeface="+mn-lt"/>
                        </a:rPr>
                        <a:t>Καταλληλότητας</a:t>
                      </a:r>
                      <a:r>
                        <a:rPr lang="el-GR" sz="2200" kern="0" dirty="0">
                          <a:effectLst/>
                          <a:latin typeface="+mn-lt"/>
                        </a:rPr>
                        <a:t> + Επιτάχυνσης</a:t>
                      </a:r>
                      <a:endParaRPr lang="el-GR" sz="22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068061898"/>
                  </a:ext>
                </a:extLst>
              </a:tr>
              <a:tr h="3073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2000" kern="0">
                          <a:effectLst/>
                          <a:latin typeface="+mn-lt"/>
                        </a:rPr>
                        <a:t>Χωρίς όριο 1,5% Φ/Β ανά Π.Ε.</a:t>
                      </a:r>
                      <a:endParaRPr lang="el-GR" sz="2000" kern="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2200" kern="0" dirty="0">
                          <a:effectLst/>
                          <a:latin typeface="+mn-lt"/>
                        </a:rPr>
                        <a:t>≈1,5% ανά Π.Ε.</a:t>
                      </a:r>
                      <a:endParaRPr lang="el-GR" sz="22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275822199"/>
                  </a:ext>
                </a:extLst>
              </a:tr>
              <a:tr h="3073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2000" kern="0" dirty="0">
                          <a:effectLst/>
                          <a:latin typeface="+mn-lt"/>
                        </a:rPr>
                        <a:t>Χωρίς ειδικό κεφάλαιο BESS</a:t>
                      </a:r>
                      <a:endParaRPr lang="el-GR" sz="20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2200" kern="0" dirty="0">
                          <a:effectLst/>
                          <a:latin typeface="+mn-lt"/>
                        </a:rPr>
                        <a:t>Ειδικοί κανόνες για αποθήκευση</a:t>
                      </a:r>
                      <a:endParaRPr lang="el-GR" sz="22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294782354"/>
                  </a:ext>
                </a:extLst>
              </a:tr>
              <a:tr h="60094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2000" kern="0" dirty="0">
                          <a:effectLst/>
                          <a:latin typeface="+mn-lt"/>
                        </a:rPr>
                        <a:t>ΓΓΥΠ στον κατάλογο αποκλεισμού Φ/Β</a:t>
                      </a:r>
                      <a:endParaRPr lang="el-GR" sz="20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2200" kern="0" dirty="0">
                          <a:effectLst/>
                          <a:latin typeface="+mn-lt"/>
                        </a:rPr>
                        <a:t>Παραπομπή στην ειδική γεωργική νομοθεσία</a:t>
                      </a:r>
                      <a:endParaRPr lang="el-GR" sz="22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819790300"/>
                  </a:ext>
                </a:extLst>
              </a:tr>
              <a:tr h="60094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2000" kern="0" dirty="0">
                          <a:effectLst/>
                          <a:latin typeface="+mn-lt"/>
                        </a:rPr>
                        <a:t>Μικρότερο παλαιό </a:t>
                      </a:r>
                      <a:r>
                        <a:rPr lang="el-GR" sz="2000" kern="0" dirty="0" err="1">
                          <a:effectLst/>
                          <a:latin typeface="+mn-lt"/>
                        </a:rPr>
                        <a:t>αδειοδοτικό</a:t>
                      </a:r>
                      <a:r>
                        <a:rPr lang="el-GR" sz="2000" kern="0" dirty="0">
                          <a:effectLst/>
                          <a:latin typeface="+mn-lt"/>
                        </a:rPr>
                        <a:t> απόθεμα</a:t>
                      </a:r>
                      <a:endParaRPr lang="el-GR" sz="20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2200" kern="0" dirty="0">
                          <a:effectLst/>
                          <a:latin typeface="+mn-lt"/>
                        </a:rPr>
                        <a:t>Εκτεταμένες μεταβατικές διατάξεις</a:t>
                      </a:r>
                      <a:endParaRPr lang="el-GR" sz="22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195530241"/>
                  </a:ext>
                </a:extLst>
              </a:tr>
              <a:tr h="60094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2000" kern="1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Τοπιο</a:t>
                      </a:r>
                      <a:r>
                        <a:rPr lang="el-GR" sz="2000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Προβλέψεις, αλλά διαφορετική μεθοδολογία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2200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Ειδική μελέτη τοπίου για αιολικά + μετρήσιμοι οπτικοί κανόνες Φ/Β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315743990"/>
                  </a:ext>
                </a:extLst>
              </a:tr>
              <a:tr h="60094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2000" kern="1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Τοπικο</a:t>
                      </a:r>
                      <a:r>
                        <a:rPr lang="el-GR" sz="2000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; Σχεδιασμός: Σχέση με ΓΠΣ/ΣΧΟΟΑΠ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2200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ΤΠΣ/ΕΠΣ εξειδικεύουν, αλλά δεν μπορούν να αποκλείσουν ΑΠΕ σε όλο τον ΟΤΑ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242953505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F6F33C47-F594-0572-5FC5-AB3AC6E724D5}"/>
              </a:ext>
            </a:extLst>
          </p:cNvPr>
          <p:cNvSpPr txBox="1"/>
          <p:nvPr/>
        </p:nvSpPr>
        <p:spPr>
          <a:xfrm>
            <a:off x="3191435" y="295835"/>
            <a:ext cx="60601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/>
              <a:t>ΤΙ ΑΛΛΑΞΕ ΜΕΤΑ ΑΠΌ 18 ΧΡΟΝΙΑ</a:t>
            </a:r>
            <a:endParaRPr lang="ro-RO" sz="2400" b="1" dirty="0"/>
          </a:p>
        </p:txBody>
      </p:sp>
    </p:spTree>
    <p:extLst>
      <p:ext uri="{BB962C8B-B14F-4D97-AF65-F5344CB8AC3E}">
        <p14:creationId xmlns:p14="http://schemas.microsoft.com/office/powerpoint/2010/main" val="3479059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118872"/>
          </a:xfrm>
          <a:prstGeom prst="rect">
            <a:avLst/>
          </a:prstGeom>
          <a:solidFill>
            <a:srgbClr val="1746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9184"/>
            <a:ext cx="10972800" cy="4389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2800" b="1">
                <a:solidFill>
                  <a:srgbClr val="17463C"/>
                </a:solidFill>
                <a:latin typeface="Arial"/>
              </a:defRPr>
            </a:pPr>
            <a:r>
              <a:rPr sz="2800" b="1">
                <a:solidFill>
                  <a:srgbClr val="17463C"/>
                </a:solidFill>
                <a:latin typeface="Arial"/>
              </a:rPr>
              <a:t>Νέοι όροι του ΕΧΠ–ΑΠΕ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768096"/>
            <a:ext cx="10972800" cy="3291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2000" b="0">
                <a:solidFill>
                  <a:srgbClr val="646C78"/>
                </a:solidFill>
                <a:latin typeface="Arial"/>
              </a:defRPr>
            </a:pPr>
            <a:r>
              <a:rPr sz="2000" b="0">
                <a:solidFill>
                  <a:srgbClr val="646C78"/>
                </a:solidFill>
                <a:latin typeface="Arial"/>
              </a:rPr>
              <a:t>Τι σημαίνουν πρακτικά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03504" y="1234440"/>
            <a:ext cx="5340096" cy="126187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2DE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86384" y="1344168"/>
            <a:ext cx="4974336" cy="3108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2000" b="1">
                <a:solidFill>
                  <a:srgbClr val="17463C"/>
                </a:solidFill>
                <a:latin typeface="Arial"/>
              </a:defRPr>
            </a:pPr>
            <a:r>
              <a:rPr sz="2000" b="1">
                <a:solidFill>
                  <a:srgbClr val="17463C"/>
                </a:solidFill>
                <a:latin typeface="Arial"/>
              </a:rPr>
              <a:t>Περιοχές Καταλληλότητας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6384" y="1709928"/>
            <a:ext cx="4974336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  <a:defRPr sz="2000" b="0">
                <a:solidFill>
                  <a:srgbClr val="191919"/>
                </a:solidFill>
                <a:latin typeface="Arial"/>
              </a:defRPr>
            </a:pPr>
            <a:r>
              <a:rPr sz="2000" b="0" dirty="0" err="1">
                <a:solidFill>
                  <a:srgbClr val="191919"/>
                </a:solidFill>
                <a:latin typeface="Arial"/>
              </a:rPr>
              <a:t>Δημοτικές</a:t>
            </a:r>
            <a:r>
              <a:rPr sz="2000" b="0" dirty="0">
                <a:solidFill>
                  <a:srgbClr val="191919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191919"/>
                </a:solidFill>
                <a:latin typeface="Arial"/>
              </a:rPr>
              <a:t>Ενότητες</a:t>
            </a:r>
            <a:r>
              <a:rPr sz="2000" b="0" dirty="0">
                <a:solidFill>
                  <a:srgbClr val="191919"/>
                </a:solidFill>
                <a:latin typeface="Arial"/>
              </a:rPr>
              <a:t> όπ</a:t>
            </a:r>
            <a:r>
              <a:rPr sz="2000" b="0" dirty="0" err="1">
                <a:solidFill>
                  <a:srgbClr val="191919"/>
                </a:solidFill>
                <a:latin typeface="Arial"/>
              </a:rPr>
              <a:t>ου</a:t>
            </a:r>
            <a:r>
              <a:rPr sz="2000" b="0" dirty="0">
                <a:solidFill>
                  <a:srgbClr val="191919"/>
                </a:solidFill>
                <a:latin typeface="Arial"/>
              </a:rPr>
              <a:t> </a:t>
            </a:r>
            <a:r>
              <a:rPr sz="2000" b="0" dirty="0" err="1">
                <a:solidFill>
                  <a:srgbClr val="191919"/>
                </a:solidFill>
                <a:latin typeface="Arial"/>
              </a:rPr>
              <a:t>χωροθετούντ</a:t>
            </a:r>
            <a:r>
              <a:rPr sz="2000" b="0" dirty="0">
                <a:solidFill>
                  <a:srgbClr val="191919"/>
                </a:solidFill>
                <a:latin typeface="Arial"/>
              </a:rPr>
              <a:t>αι αιολικά έργα, με όρους και ειδικούς αποκλεισμούς.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36208" y="1234440"/>
            <a:ext cx="5340096" cy="126187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2DE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19088" y="1344168"/>
            <a:ext cx="4974336" cy="3108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2000" b="1">
                <a:solidFill>
                  <a:srgbClr val="17463C"/>
                </a:solidFill>
                <a:latin typeface="Arial"/>
              </a:defRPr>
            </a:pPr>
            <a:r>
              <a:rPr sz="2000" b="1">
                <a:solidFill>
                  <a:srgbClr val="17463C"/>
                </a:solidFill>
                <a:latin typeface="Arial"/>
              </a:rPr>
              <a:t>Περιοχές Επιτάχυνσης ΑΠΕ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19088" y="1709928"/>
            <a:ext cx="4974336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  <a:defRPr sz="2000" b="0">
                <a:solidFill>
                  <a:srgbClr val="191919"/>
                </a:solidFill>
                <a:latin typeface="Arial"/>
              </a:defRPr>
            </a:pPr>
            <a:r>
              <a:rPr sz="2000" b="0">
                <a:solidFill>
                  <a:srgbClr val="191919"/>
                </a:solidFill>
                <a:latin typeface="Arial"/>
              </a:rPr>
              <a:t>Ζώνες RED III για ταχύτερη ανάπτυξη ΑΠΕ, με μικρότερο αναμενόμενο περιβαλλοντικό αντίκτυπο.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2706624"/>
            <a:ext cx="5340096" cy="126187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2DE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86384" y="2816352"/>
            <a:ext cx="4974336" cy="3108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2000" b="1">
                <a:solidFill>
                  <a:srgbClr val="17463C"/>
                </a:solidFill>
                <a:latin typeface="Arial"/>
              </a:defRPr>
            </a:pPr>
            <a:r>
              <a:rPr sz="2000" b="1">
                <a:solidFill>
                  <a:srgbClr val="17463C"/>
                </a:solidFill>
                <a:latin typeface="Arial"/>
              </a:rPr>
              <a:t>Όριο 1,5% Φ/Β ανά Π.Ε.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6384" y="3182112"/>
            <a:ext cx="4974336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  <a:defRPr sz="2000" b="0">
                <a:solidFill>
                  <a:srgbClr val="191919"/>
                </a:solidFill>
                <a:latin typeface="Arial"/>
              </a:defRPr>
            </a:pPr>
            <a:r>
              <a:rPr sz="2000" b="0">
                <a:solidFill>
                  <a:srgbClr val="191919"/>
                </a:solidFill>
                <a:latin typeface="Arial"/>
              </a:rPr>
              <a:t>Όριο κάλυψης για νέα Φ/Β του νέου καθεστώτος· δεν περιλαμβάνει όλο το παλαιό απόθεμα.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36208" y="2706624"/>
            <a:ext cx="5340096" cy="126187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2DE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19088" y="2816352"/>
            <a:ext cx="4974336" cy="3108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2000" b="1">
                <a:solidFill>
                  <a:srgbClr val="17463C"/>
                </a:solidFill>
                <a:latin typeface="Arial"/>
              </a:defRPr>
            </a:pPr>
            <a:r>
              <a:rPr sz="2000" b="1">
                <a:solidFill>
                  <a:srgbClr val="17463C"/>
                </a:solidFill>
                <a:latin typeface="Arial"/>
              </a:rPr>
              <a:t>BESS / Αποθήκευση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19088" y="3182112"/>
            <a:ext cx="4974336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  <a:defRPr sz="2000" b="0">
                <a:solidFill>
                  <a:srgbClr val="191919"/>
                </a:solidFill>
                <a:latin typeface="Arial"/>
              </a:defRPr>
            </a:pPr>
            <a:r>
              <a:rPr sz="2000" b="0">
                <a:solidFill>
                  <a:srgbClr val="191919"/>
                </a:solidFill>
                <a:latin typeface="Arial"/>
              </a:rPr>
              <a:t>Σταθμοί μπαταριών με ειδικούς κανόνες χωροθέτησης για την αποθήκευση ενέργειας.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03504" y="4178808"/>
            <a:ext cx="5340096" cy="126187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2DE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86384" y="4288536"/>
            <a:ext cx="4974336" cy="3108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2000" b="1">
                <a:solidFill>
                  <a:srgbClr val="17463C"/>
                </a:solidFill>
                <a:latin typeface="Arial"/>
              </a:defRPr>
            </a:pPr>
            <a:r>
              <a:rPr sz="2000" b="1">
                <a:solidFill>
                  <a:srgbClr val="17463C"/>
                </a:solidFill>
                <a:latin typeface="Arial"/>
              </a:rPr>
              <a:t>ΓΓΥΠ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86384" y="4654296"/>
            <a:ext cx="4974336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  <a:defRPr sz="2000" b="0">
                <a:solidFill>
                  <a:srgbClr val="191919"/>
                </a:solidFill>
                <a:latin typeface="Arial"/>
              </a:defRPr>
            </a:pPr>
            <a:r>
              <a:rPr sz="2000" b="0">
                <a:solidFill>
                  <a:srgbClr val="191919"/>
                </a:solidFill>
                <a:latin typeface="Arial"/>
              </a:rPr>
              <a:t>Γη Υψηλής Γεωργικής Παραγωγικότητας· ισχύει και η ειδική γεωργική νομοθεσία.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36208" y="4178808"/>
            <a:ext cx="5340096" cy="126187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2DE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419088" y="4288536"/>
            <a:ext cx="4974336" cy="3108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2000" b="1">
                <a:solidFill>
                  <a:srgbClr val="17463C"/>
                </a:solidFill>
                <a:latin typeface="Arial"/>
              </a:defRPr>
            </a:pPr>
            <a:r>
              <a:rPr sz="2000" b="1">
                <a:solidFill>
                  <a:srgbClr val="17463C"/>
                </a:solidFill>
                <a:latin typeface="Arial"/>
              </a:rPr>
              <a:t>Μεταβατικές διατάξεις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19088" y="4654296"/>
            <a:ext cx="4974336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90000"/>
              </a:lnSpc>
              <a:defRPr sz="2000" b="0">
                <a:solidFill>
                  <a:srgbClr val="191919"/>
                </a:solidFill>
                <a:latin typeface="Arial"/>
              </a:defRPr>
            </a:pPr>
            <a:r>
              <a:rPr sz="2000" b="0">
                <a:solidFill>
                  <a:srgbClr val="191919"/>
                </a:solidFill>
                <a:latin typeface="Arial"/>
              </a:rPr>
              <a:t>Ώριμα ή ήδη αδειοδοτημένα έργα μπορεί να συνεχίζουν με παλαιότερους κανόνες.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77240" y="5559552"/>
            <a:ext cx="10652760" cy="65836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defRPr sz="2000" b="1">
                <a:solidFill>
                  <a:srgbClr val="17463C"/>
                </a:solidFill>
                <a:latin typeface="Arial"/>
              </a:defRPr>
            </a:pPr>
            <a:r>
              <a:rPr sz="2000" b="1">
                <a:solidFill>
                  <a:srgbClr val="17463C"/>
                </a:solidFill>
                <a:latin typeface="Arial"/>
              </a:rPr>
              <a:t>Κεντρική ιδέα: το 2026 δεν αλλάζει μόνο η τεχνολογία· αλλάζει και ο τρόπος που ο χώρος «φιλτράρει» τα νέα έργα.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1520" y="6336792"/>
            <a:ext cx="1078992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100" b="0">
                <a:solidFill>
                  <a:srgbClr val="646C78"/>
                </a:solidFill>
                <a:latin typeface="Arial"/>
              </a:defRPr>
            </a:pPr>
            <a:r>
              <a:rPr sz="1100" b="0">
                <a:solidFill>
                  <a:srgbClr val="646C78"/>
                </a:solidFill>
                <a:latin typeface="Arial"/>
              </a:rPr>
              <a:t>Πηγές: ΥΠΕΝ, νέο ΕΧΠ–ΑΠΕ 2026 · Οδηγία (ΕΕ) 2023/2413 (RED III)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Πίνακας 3">
            <a:extLst>
              <a:ext uri="{FF2B5EF4-FFF2-40B4-BE49-F238E27FC236}">
                <a16:creationId xmlns:a16="http://schemas.microsoft.com/office/drawing/2014/main" id="{5A8D0B2A-3553-1BC9-5D8D-A73789A2E9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2696506"/>
              </p:ext>
            </p:extLst>
          </p:nvPr>
        </p:nvGraphicFramePr>
        <p:xfrm>
          <a:off x="640976" y="1284297"/>
          <a:ext cx="11174506" cy="1926860"/>
        </p:xfrm>
        <a:graphic>
          <a:graphicData uri="http://schemas.openxmlformats.org/drawingml/2006/table">
            <a:tbl>
              <a:tblPr/>
              <a:tblGrid>
                <a:gridCol w="3034553">
                  <a:extLst>
                    <a:ext uri="{9D8B030D-6E8A-4147-A177-3AD203B41FA5}">
                      <a16:colId xmlns:a16="http://schemas.microsoft.com/office/drawing/2014/main" val="3555251282"/>
                    </a:ext>
                  </a:extLst>
                </a:gridCol>
                <a:gridCol w="8139953">
                  <a:extLst>
                    <a:ext uri="{9D8B030D-6E8A-4147-A177-3AD203B41FA5}">
                      <a16:colId xmlns:a16="http://schemas.microsoft.com/office/drawing/2014/main" val="4185974272"/>
                    </a:ext>
                  </a:extLst>
                </a:gridCol>
              </a:tblGrid>
              <a:tr h="48171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400" u="sng"/>
                        <a:t>Τεχνολογία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400" u="sng" dirty="0"/>
                        <a:t>Μονάδα ελέγχου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9308255"/>
                  </a:ext>
                </a:extLst>
              </a:tr>
              <a:tr h="48171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400" dirty="0"/>
                        <a:t>Αιολικά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400" dirty="0"/>
                        <a:t>% εδαφικής κάλυψης ανά </a:t>
                      </a:r>
                      <a:r>
                        <a:rPr lang="el-GR" sz="2400" b="1" dirty="0"/>
                        <a:t>Δημοτική Ενότητα</a:t>
                      </a:r>
                      <a:endParaRPr lang="el-GR" sz="2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4261016"/>
                  </a:ext>
                </a:extLst>
              </a:tr>
              <a:tr h="48171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400" dirty="0" err="1"/>
                        <a:t>Φωτοβολταϊκά</a:t>
                      </a:r>
                      <a:endParaRPr lang="el-GR" sz="2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400"/>
                        <a:t>% κάλυψης ανά </a:t>
                      </a:r>
                      <a:r>
                        <a:rPr lang="el-GR" sz="2400" b="1"/>
                        <a:t>Περιφερειακή Ενότητα</a:t>
                      </a:r>
                      <a:endParaRPr lang="el-GR" sz="24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9201097"/>
                  </a:ext>
                </a:extLst>
              </a:tr>
              <a:tr h="48171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400"/>
                        <a:t>ΜΥΗΕ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400" dirty="0"/>
                        <a:t>ικανότητα </a:t>
                      </a:r>
                      <a:r>
                        <a:rPr lang="el-GR" sz="2400" dirty="0" err="1"/>
                        <a:t>υδατορέματος</a:t>
                      </a:r>
                      <a:endParaRPr lang="el-GR" sz="2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684468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BCC3367-3920-525E-E2E2-4CAD94FE0251}"/>
              </a:ext>
            </a:extLst>
          </p:cNvPr>
          <p:cNvSpPr txBox="1"/>
          <p:nvPr/>
        </p:nvSpPr>
        <p:spPr>
          <a:xfrm>
            <a:off x="601126" y="4058777"/>
            <a:ext cx="109543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l-GR" sz="2400" b="1" dirty="0"/>
              <a:t>Το κρίσιμο ερώτημα:</a:t>
            </a:r>
          </a:p>
          <a:p>
            <a:pPr>
              <a:buNone/>
            </a:pPr>
            <a:r>
              <a:rPr lang="el-GR" sz="2400" b="1" dirty="0"/>
              <a:t>Χωροταξική φέρουσα ικανότητα = περιβαλλοντική φέρουσα ικανότητα;</a:t>
            </a:r>
            <a:endParaRPr lang="el-GR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A1F43B-6BA0-DF56-BB73-627D91A4BF82}"/>
              </a:ext>
            </a:extLst>
          </p:cNvPr>
          <p:cNvSpPr txBox="1"/>
          <p:nvPr/>
        </p:nvSpPr>
        <p:spPr>
          <a:xfrm>
            <a:off x="640976" y="321878"/>
            <a:ext cx="95698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2400" b="1" dirty="0"/>
              <a:t>ΤΙ ΣΗΜΑΙΝΕΙ «φέρουσα ικανότητα» για κάθε τεχνολογία</a:t>
            </a:r>
            <a:endParaRPr kumimoji="0" lang="el-GR" altLang="el-GR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2119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F164994-68AB-467C-C65D-0758CCA46CDE}"/>
              </a:ext>
            </a:extLst>
          </p:cNvPr>
          <p:cNvSpPr txBox="1"/>
          <p:nvPr/>
        </p:nvSpPr>
        <p:spPr>
          <a:xfrm>
            <a:off x="316006" y="158841"/>
            <a:ext cx="61004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800" b="1" dirty="0"/>
              <a:t>ΑΙΟΛΙΚΑ: ΠΟΥ ΚΑΙ ΠΟΣΟ;</a:t>
            </a:r>
            <a:endParaRPr lang="ro-RO" sz="28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7BAE19-29BF-414A-3854-172109CDACEA}"/>
              </a:ext>
            </a:extLst>
          </p:cNvPr>
          <p:cNvSpPr txBox="1"/>
          <p:nvPr/>
        </p:nvSpPr>
        <p:spPr>
          <a:xfrm>
            <a:off x="316006" y="872420"/>
            <a:ext cx="11598088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l-GR" b="1" dirty="0"/>
              <a:t>ΠΟΥ ΜΠΟΡΟΥΝ ΝΑ ΧΩΡΟΘΕΤΗΘΟΥΝ; Κατά κανόνα σε «Περιοχές </a:t>
            </a:r>
            <a:r>
              <a:rPr lang="el-GR" b="1" dirty="0" err="1"/>
              <a:t>Καταλληλότητας</a:t>
            </a:r>
            <a:r>
              <a:rPr lang="el-GR" b="1" dirty="0"/>
              <a:t>» </a:t>
            </a:r>
            <a:r>
              <a:rPr lang="el-GR" dirty="0"/>
              <a:t>= Δημοτικές Ενότητες με μέσο αιολικό δυναμικό </a:t>
            </a:r>
            <a:r>
              <a:rPr lang="el-GR" b="1" dirty="0"/>
              <a:t>&gt; 4 m/s</a:t>
            </a:r>
            <a:endParaRPr lang="el-GR" dirty="0"/>
          </a:p>
          <a:p>
            <a:pPr>
              <a:buNone/>
            </a:pPr>
            <a:endParaRPr lang="el-GR" b="1" dirty="0"/>
          </a:p>
          <a:p>
            <a:pPr>
              <a:buNone/>
            </a:pPr>
            <a:r>
              <a:rPr lang="el-GR" b="1" dirty="0"/>
              <a:t>ΥΠΑΡΧΕΙ ΕΞΑΙΡΕΣΗ. </a:t>
            </a:r>
            <a:r>
              <a:rPr lang="el-GR" dirty="0"/>
              <a:t>Σε Δ.Ε. με μέσο δυναμικό </a:t>
            </a:r>
            <a:r>
              <a:rPr lang="el-GR" b="1" dirty="0"/>
              <a:t>&lt; 4 m/s</a:t>
            </a:r>
            <a:r>
              <a:rPr lang="el-GR" dirty="0"/>
              <a:t>, μπορεί να </a:t>
            </a:r>
            <a:r>
              <a:rPr lang="el-GR" dirty="0" err="1"/>
              <a:t>χωροθετηθεί</a:t>
            </a:r>
            <a:r>
              <a:rPr lang="el-GR" dirty="0"/>
              <a:t> έργο εφόσον: </a:t>
            </a:r>
            <a:r>
              <a:rPr lang="el-GR" b="1" dirty="0"/>
              <a:t>στη συγκεκριμένη θέση &gt; 7,5 m/s και η κάλυψη δεν υπερβαίνει το 1% της Δ.Ε.</a:t>
            </a:r>
            <a:endParaRPr lang="el-GR" dirty="0"/>
          </a:p>
          <a:p>
            <a:pPr>
              <a:buNone/>
            </a:pPr>
            <a:endParaRPr lang="el-GR" b="1" dirty="0"/>
          </a:p>
          <a:p>
            <a:pPr>
              <a:buNone/>
            </a:pPr>
            <a:r>
              <a:rPr lang="el-GR" b="1" dirty="0"/>
              <a:t>ΠΟΥ ΔΕΝ ΕΠΙΤΡΕΠΟΝΤΑΙ; </a:t>
            </a:r>
            <a:r>
              <a:rPr lang="el-GR" dirty="0"/>
              <a:t>Μεταξύ άλλων: </a:t>
            </a:r>
            <a:r>
              <a:rPr lang="el-GR" b="1" dirty="0"/>
              <a:t>&gt; 1.200 m υψόμετρο</a:t>
            </a:r>
            <a:r>
              <a:rPr lang="el-GR" dirty="0"/>
              <a:t> • </a:t>
            </a:r>
            <a:r>
              <a:rPr lang="el-GR" b="1" dirty="0" err="1"/>
              <a:t>Ραμσάρ</a:t>
            </a:r>
            <a:r>
              <a:rPr lang="el-GR" dirty="0"/>
              <a:t> • </a:t>
            </a:r>
            <a:r>
              <a:rPr lang="el-GR" b="1" dirty="0"/>
              <a:t>Περιοχές Άνευ Δρόμων</a:t>
            </a:r>
            <a:r>
              <a:rPr lang="el-GR" dirty="0"/>
              <a:t> • </a:t>
            </a:r>
            <a:r>
              <a:rPr lang="el-GR" b="1" dirty="0"/>
              <a:t>Τοπία Ιδιαίτερου Φυσικού Κάλλους</a:t>
            </a:r>
            <a:r>
              <a:rPr lang="el-GR" dirty="0"/>
              <a:t> • </a:t>
            </a:r>
            <a:r>
              <a:rPr lang="el-GR" b="1" dirty="0"/>
              <a:t>πυρήνες εθνικών δρυμών</a:t>
            </a:r>
            <a:r>
              <a:rPr lang="el-GR" dirty="0"/>
              <a:t> • συγκεκριμένες ζώνες προστασίας φύσης • </a:t>
            </a:r>
            <a:r>
              <a:rPr lang="el-GR" b="1" dirty="0"/>
              <a:t>Μητροπολιτική Περιοχή Θεσσαλονίκης &amp; Αττική</a:t>
            </a:r>
            <a:r>
              <a:rPr lang="el-GR" dirty="0"/>
              <a:t>, </a:t>
            </a:r>
            <a:r>
              <a:rPr lang="el-GR" b="1" dirty="0"/>
              <a:t>ΖΕΠ </a:t>
            </a:r>
            <a:r>
              <a:rPr lang="el-GR" b="1" dirty="0" err="1"/>
              <a:t>Natura</a:t>
            </a:r>
            <a:r>
              <a:rPr lang="el-GR" b="1" dirty="0"/>
              <a:t> 2000:</a:t>
            </a:r>
            <a:r>
              <a:rPr lang="el-GR" dirty="0"/>
              <a:t> μόνο κατ’ εξαίρεση, εφόσον</a:t>
            </a:r>
            <a:br>
              <a:rPr lang="el-GR" dirty="0"/>
            </a:br>
            <a:r>
              <a:rPr lang="el-GR" b="1" dirty="0"/>
              <a:t>ΕΠΜ το επιτρέπει + αιολικό δυναμικό &gt; 7,5 m/s</a:t>
            </a:r>
            <a:endParaRPr lang="el-GR" dirty="0"/>
          </a:p>
          <a:p>
            <a:pPr>
              <a:buNone/>
            </a:pPr>
            <a:endParaRPr lang="el-GR" b="1" dirty="0"/>
          </a:p>
          <a:p>
            <a:pPr>
              <a:buNone/>
            </a:pPr>
            <a:r>
              <a:rPr lang="el-GR" b="1" dirty="0"/>
              <a:t>ΠΟΣΟ ΜΠΟΡΕΙ ΝΑ ΕΓΚΑΤΑΣΤΑΘΕΙ;</a:t>
            </a:r>
          </a:p>
          <a:p>
            <a:pPr>
              <a:buNone/>
            </a:pPr>
            <a:r>
              <a:rPr lang="el-GR" b="1" dirty="0"/>
              <a:t>Φέρουσα ικανότητα ανά Δημοτική Ενότητα</a:t>
            </a:r>
            <a:endParaRPr lang="el-GR" dirty="0"/>
          </a:p>
          <a:p>
            <a:pPr>
              <a:buNone/>
            </a:pPr>
            <a:r>
              <a:rPr lang="el-GR" b="1" dirty="0"/>
              <a:t>8%</a:t>
            </a:r>
            <a:r>
              <a:rPr lang="el-GR" dirty="0"/>
              <a:t> → πρώην Περιοχές Αιολικής Προτεραιότητας</a:t>
            </a:r>
            <a:br>
              <a:rPr lang="el-GR" dirty="0"/>
            </a:br>
            <a:r>
              <a:rPr lang="el-GR" b="1" dirty="0"/>
              <a:t>5%</a:t>
            </a:r>
            <a:r>
              <a:rPr lang="el-GR" dirty="0"/>
              <a:t> → πρώην Περιοχές Αιολικής </a:t>
            </a:r>
            <a:r>
              <a:rPr lang="el-GR" dirty="0" err="1"/>
              <a:t>Καταλληλότητας</a:t>
            </a:r>
            <a:br>
              <a:rPr lang="el-GR" dirty="0"/>
            </a:br>
            <a:r>
              <a:rPr lang="el-GR" b="1" dirty="0"/>
              <a:t>4%</a:t>
            </a:r>
            <a:r>
              <a:rPr lang="el-GR" dirty="0"/>
              <a:t> → ειδικές Δ.Ε. και Κρήτη</a:t>
            </a:r>
          </a:p>
          <a:p>
            <a:pPr>
              <a:buNone/>
            </a:pPr>
            <a:endParaRPr lang="el-GR" dirty="0"/>
          </a:p>
          <a:p>
            <a:pPr>
              <a:buNone/>
            </a:pPr>
            <a:r>
              <a:rPr lang="el-GR" b="1" dirty="0"/>
              <a:t>ΠΕΡΙΟΧΗ ΚΑΤΑΛΛΗΛΟΤΗΤΑΣ ≠ ΑΥΤΟΜΑΤΗ ΑΔΕΙΟΔΟΤΗΣΗ</a:t>
            </a:r>
          </a:p>
          <a:p>
            <a:pPr>
              <a:buNone/>
            </a:pPr>
            <a:r>
              <a:rPr lang="el-GR" b="1" dirty="0"/>
              <a:t>Ελέγχονται ακόμη:</a:t>
            </a:r>
            <a:r>
              <a:rPr lang="el-GR" dirty="0"/>
              <a:t> περιοχές αποκλεισμού • αποστάσεις • προστατευόμενες περιοχές • τοπίο • φέρουσα ικανότητα • περιβαλλοντική </a:t>
            </a:r>
            <a:r>
              <a:rPr lang="el-GR" dirty="0" err="1"/>
              <a:t>αδειοδότηση</a:t>
            </a:r>
            <a:r>
              <a:rPr lang="el-G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57414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6B6E010-2507-D51D-29EE-59DCDDE3D316}"/>
              </a:ext>
            </a:extLst>
          </p:cNvPr>
          <p:cNvSpPr txBox="1"/>
          <p:nvPr/>
        </p:nvSpPr>
        <p:spPr>
          <a:xfrm>
            <a:off x="387723" y="285981"/>
            <a:ext cx="100651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800" b="1" dirty="0"/>
              <a:t>ΦΩΤΟΒΟΛΤΑΪΚΑ: ΠΟΥ ΠΡΟΤΙΜΩΝΤΑΙ ΚΑΙ ΠΟΥ ΟΧΙ</a:t>
            </a:r>
            <a:endParaRPr lang="ro-RO" sz="28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771DC7-88C7-8856-FB8A-5A461A950979}"/>
              </a:ext>
            </a:extLst>
          </p:cNvPr>
          <p:cNvSpPr txBox="1"/>
          <p:nvPr/>
        </p:nvSpPr>
        <p:spPr>
          <a:xfrm>
            <a:off x="387722" y="888937"/>
            <a:ext cx="7196419" cy="5786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l-GR" sz="2200" b="1" dirty="0"/>
              <a:t>ΠΟΥ ΔΙΝΕΤΑΙ ΠΡΟΤΕΡΑΙΟΤΗΤΑ;</a:t>
            </a:r>
          </a:p>
          <a:p>
            <a:pPr>
              <a:buNone/>
            </a:pPr>
            <a:r>
              <a:rPr lang="el-GR" sz="2200" dirty="0"/>
              <a:t>✓ </a:t>
            </a:r>
            <a:r>
              <a:rPr lang="el-GR" sz="2200" b="1" dirty="0"/>
              <a:t>Άγονες ή μη αρδευόμενες εκτάσεις</a:t>
            </a:r>
            <a:br>
              <a:rPr lang="el-GR" sz="2200" dirty="0"/>
            </a:br>
            <a:r>
              <a:rPr lang="el-GR" sz="2200" dirty="0"/>
              <a:t>✓ Εκτάσεις που </a:t>
            </a:r>
            <a:r>
              <a:rPr lang="el-GR" sz="2200" b="1" dirty="0"/>
              <a:t>δεν προορίζονται για βόσκηση</a:t>
            </a:r>
            <a:br>
              <a:rPr lang="el-GR" sz="2200" dirty="0"/>
            </a:br>
            <a:r>
              <a:rPr lang="el-GR" sz="2200" dirty="0"/>
              <a:t>✓ Παλιά λατομεία και μεταλλεία</a:t>
            </a:r>
            <a:br>
              <a:rPr lang="el-GR" sz="2200" dirty="0"/>
            </a:br>
            <a:r>
              <a:rPr lang="el-GR" sz="2200" dirty="0"/>
              <a:t>✓ Υποβαθμισμένα ή ρυπασμένα εδάφη</a:t>
            </a:r>
            <a:br>
              <a:rPr lang="el-GR" sz="2200" dirty="0"/>
            </a:br>
            <a:r>
              <a:rPr lang="el-GR" sz="2200" dirty="0"/>
              <a:t>✓ Αποκατεστημένοι ΧΑΔΑ</a:t>
            </a:r>
            <a:br>
              <a:rPr lang="el-GR" sz="2200" dirty="0"/>
            </a:br>
            <a:r>
              <a:rPr lang="el-GR" sz="2200" dirty="0"/>
              <a:t>✓ Περιοχές με εύκολη σύνδεση στο ηλεκτρικό δίκτυο</a:t>
            </a:r>
            <a:endParaRPr lang="el-GR" sz="2200" b="1" dirty="0"/>
          </a:p>
          <a:p>
            <a:pPr>
              <a:buNone/>
            </a:pPr>
            <a:endParaRPr lang="el-GR" sz="2200" b="1" dirty="0"/>
          </a:p>
          <a:p>
            <a:pPr>
              <a:buNone/>
            </a:pPr>
            <a:r>
              <a:rPr lang="el-GR" sz="2200" b="1" dirty="0"/>
              <a:t>ΠΟΥ ΑΠΟΚΛΕΙΟΝΤΑΙ;</a:t>
            </a:r>
          </a:p>
          <a:p>
            <a:pPr>
              <a:buNone/>
            </a:pPr>
            <a:r>
              <a:rPr lang="el-GR" sz="2200" dirty="0"/>
              <a:t>✗ </a:t>
            </a:r>
            <a:r>
              <a:rPr lang="el-GR" sz="2200" dirty="0" err="1"/>
              <a:t>Natura</a:t>
            </a:r>
            <a:r>
              <a:rPr lang="el-GR" sz="2200" dirty="0"/>
              <a:t> 2000 / </a:t>
            </a:r>
            <a:r>
              <a:rPr lang="el-GR" sz="2200" dirty="0" err="1"/>
              <a:t>Ramsar</a:t>
            </a:r>
            <a:r>
              <a:rPr lang="el-GR" sz="2200" dirty="0"/>
              <a:t> </a:t>
            </a:r>
            <a:r>
              <a:rPr lang="el-GR" dirty="0"/>
              <a:t>Με τις ειδικές εξαιρέσεις που προβλέπει το ΦΕΚ για τεχνητές ή κατασκευασμένες επιφάνειες</a:t>
            </a:r>
            <a:br>
              <a:rPr lang="el-GR" sz="2200" dirty="0"/>
            </a:br>
            <a:r>
              <a:rPr lang="el-GR" sz="2200" dirty="0"/>
              <a:t>✗ Δάση και δασικές εκτάσεις</a:t>
            </a:r>
            <a:br>
              <a:rPr lang="el-GR" sz="2200" dirty="0"/>
            </a:br>
            <a:r>
              <a:rPr lang="el-GR" sz="2200" dirty="0"/>
              <a:t>✗ Πυρήνες Εθνικών Δρυμών</a:t>
            </a:r>
            <a:br>
              <a:rPr lang="el-GR" sz="2200" dirty="0"/>
            </a:br>
            <a:r>
              <a:rPr lang="el-GR" sz="2200" dirty="0"/>
              <a:t>✗ Περιοχές Άνευ Δρόμων</a:t>
            </a:r>
            <a:br>
              <a:rPr lang="el-GR" sz="2200" dirty="0"/>
            </a:br>
            <a:r>
              <a:rPr lang="el-GR" sz="2200" dirty="0"/>
              <a:t>✗ Τοπία Ιδιαίτερου Φυσικού Κάλλους</a:t>
            </a:r>
            <a:br>
              <a:rPr lang="el-GR" sz="2200" dirty="0"/>
            </a:br>
            <a:r>
              <a:rPr lang="el-GR" sz="2200" dirty="0"/>
              <a:t>✗ Προστατευόμενες αναβαθμίδες</a:t>
            </a:r>
            <a:br>
              <a:rPr lang="el-GR" sz="2200" dirty="0"/>
            </a:br>
            <a:r>
              <a:rPr lang="el-GR" sz="2200" dirty="0"/>
              <a:t>✗ Ζώνες προστασίας πόσιμου νερού FEK-APE(3)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B87052-CF14-A5C4-F570-95D25D3C23B5}"/>
              </a:ext>
            </a:extLst>
          </p:cNvPr>
          <p:cNvSpPr txBox="1"/>
          <p:nvPr/>
        </p:nvSpPr>
        <p:spPr>
          <a:xfrm>
            <a:off x="8292352" y="1694329"/>
            <a:ext cx="3594847" cy="334784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400" b="1" dirty="0"/>
              <a:t>Η λογική του νέου πλαισίου είναι: </a:t>
            </a:r>
          </a:p>
          <a:p>
            <a:pPr>
              <a:lnSpc>
                <a:spcPct val="150000"/>
              </a:lnSpc>
            </a:pPr>
            <a:r>
              <a:rPr lang="el-GR" sz="2400" b="1" dirty="0"/>
              <a:t>πρώτα οι λιγότερο </a:t>
            </a:r>
            <a:r>
              <a:rPr lang="el-GR" sz="2400" dirty="0"/>
              <a:t>παραγωγικές</a:t>
            </a:r>
            <a:r>
              <a:rPr lang="el-GR" sz="2400" b="1" dirty="0"/>
              <a:t> και ήδη υποβαθμισμένες εκτάσεις.</a:t>
            </a:r>
            <a:endParaRPr lang="ro-RO" sz="2400" b="1" dirty="0"/>
          </a:p>
        </p:txBody>
      </p:sp>
    </p:spTree>
    <p:extLst>
      <p:ext uri="{BB962C8B-B14F-4D97-AF65-F5344CB8AC3E}">
        <p14:creationId xmlns:p14="http://schemas.microsoft.com/office/powerpoint/2010/main" val="13842870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A070D91-0424-786C-4EF6-566DD7F780E1}"/>
              </a:ext>
            </a:extLst>
          </p:cNvPr>
          <p:cNvSpPr txBox="1"/>
          <p:nvPr/>
        </p:nvSpPr>
        <p:spPr>
          <a:xfrm>
            <a:off x="230981" y="257860"/>
            <a:ext cx="113990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800" b="1" dirty="0"/>
              <a:t>ΦΩΤΟΒΟΛΤΑΪΚΑ: ΠΟΣΗ ΓΗ ΜΠΟΡΕΙ ΝΑ ΚΑΛΥΦΘΕΙ;</a:t>
            </a:r>
            <a:endParaRPr lang="ro-RO" sz="28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15B1F5-076F-3055-429F-89BDF48C805A}"/>
              </a:ext>
            </a:extLst>
          </p:cNvPr>
          <p:cNvSpPr txBox="1"/>
          <p:nvPr/>
        </p:nvSpPr>
        <p:spPr>
          <a:xfrm>
            <a:off x="314325" y="1182231"/>
            <a:ext cx="8353426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200" b="1" dirty="0"/>
              <a:t>ΝΕΟ ΟΡΙΟ ΓΙΑ ΤΑ ΦΩΤΟΒΟΛΤΑΪΚΑ …έως περίπου 1,5%</a:t>
            </a:r>
          </a:p>
          <a:p>
            <a:pPr>
              <a:buNone/>
            </a:pPr>
            <a:r>
              <a:rPr lang="el-GR" sz="2200" b="1" dirty="0"/>
              <a:t>της συνολικής έκτασης κάθε Περιφερειακής Ενότητας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200" dirty="0"/>
              <a:t>Για τον υπολογισμό χρησιμοποιείται τυπικά: </a:t>
            </a:r>
            <a:r>
              <a:rPr lang="el-GR" sz="2200" b="1" dirty="0"/>
              <a:t>14 στρέμματα / MW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200" dirty="0"/>
              <a:t>Και ως «έκταση Φ/Β» μετρά: </a:t>
            </a:r>
            <a:r>
              <a:rPr lang="el-GR" sz="2200" b="1" dirty="0"/>
              <a:t>ολόκληρη η έκταση μέσα στην περίφραξη </a:t>
            </a:r>
            <a:r>
              <a:rPr lang="el-GR" sz="2200" dirty="0"/>
              <a:t>όχι μόνο η επιφάνεια που καλύπτουν τα πάνελ. </a:t>
            </a:r>
          </a:p>
          <a:p>
            <a:pPr>
              <a:buNone/>
            </a:pPr>
            <a:endParaRPr lang="el-GR" sz="2200" dirty="0"/>
          </a:p>
          <a:p>
            <a:pPr>
              <a:buNone/>
            </a:pPr>
            <a:r>
              <a:rPr lang="el-GR" sz="2200" b="1" dirty="0"/>
              <a:t>ΤΙ ΣΗΜΑΙΝΕΙ ΓΙΑ ΤΗ ΓΕΩΡΓΙΚΗ ΓΗ;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200" b="1" dirty="0"/>
              <a:t>Γη Υψηλής Παραγωγικότητας </a:t>
            </a:r>
            <a:r>
              <a:rPr lang="el-GR" sz="2200" dirty="0"/>
              <a:t>δεν είναι ελεύθερα διαθέσιμη για Φ/Β.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200" dirty="0"/>
              <a:t>Ισχύει </a:t>
            </a:r>
            <a:r>
              <a:rPr lang="el-GR" sz="2200" b="1" dirty="0"/>
              <a:t>ειδική νομοθεσία και ειδικοί περιορισμοί</a:t>
            </a:r>
            <a:r>
              <a:rPr lang="el-GR" sz="2200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200" b="1" dirty="0" err="1"/>
              <a:t>Αγροβολταϊκά</a:t>
            </a:r>
            <a:r>
              <a:rPr lang="el-GR" sz="2200" b="1" dirty="0"/>
              <a:t> — </a:t>
            </a:r>
            <a:r>
              <a:rPr lang="el-GR" sz="2200" b="1" dirty="0" err="1"/>
              <a:t>Agri</a:t>
            </a:r>
            <a:r>
              <a:rPr lang="el-GR" sz="2200" b="1" dirty="0"/>
              <a:t>-PV </a:t>
            </a:r>
            <a:r>
              <a:rPr lang="el-GR" sz="2200" dirty="0"/>
              <a:t>έχουν </a:t>
            </a:r>
            <a:r>
              <a:rPr lang="el-GR" sz="2200" b="1" dirty="0"/>
              <a:t>ξεχωριστό καθεστώς</a:t>
            </a:r>
            <a:r>
              <a:rPr lang="el-GR" sz="2200" dirty="0"/>
              <a:t>, γιατί πρέπει να συνδυάζουν: </a:t>
            </a:r>
            <a:r>
              <a:rPr lang="el-GR" sz="2200" b="1" dirty="0"/>
              <a:t>γεωργική παραγωγή + παραγωγή ηλεκτρικής ενέργειας</a:t>
            </a:r>
            <a:r>
              <a:rPr lang="el-GR" sz="2200" dirty="0"/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0DAE29-5BE7-7237-5526-956ED4156E1F}"/>
              </a:ext>
            </a:extLst>
          </p:cNvPr>
          <p:cNvSpPr txBox="1"/>
          <p:nvPr/>
        </p:nvSpPr>
        <p:spPr>
          <a:xfrm>
            <a:off x="9296399" y="2115235"/>
            <a:ext cx="2667001" cy="3347840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400" dirty="0"/>
              <a:t>Τα ήδη ώριμα/παλαιότερα έργα εξετάζονται και με τις μεταβατικές διατάξεις </a:t>
            </a:r>
            <a:endParaRPr lang="ro-RO" sz="2400" dirty="0"/>
          </a:p>
        </p:txBody>
      </p:sp>
    </p:spTree>
    <p:extLst>
      <p:ext uri="{BB962C8B-B14F-4D97-AF65-F5344CB8AC3E}">
        <p14:creationId xmlns:p14="http://schemas.microsoft.com/office/powerpoint/2010/main" val="27592005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03D763F-9D70-F1C0-3ADE-D828A2662C8B}"/>
              </a:ext>
            </a:extLst>
          </p:cNvPr>
          <p:cNvSpPr txBox="1"/>
          <p:nvPr/>
        </p:nvSpPr>
        <p:spPr>
          <a:xfrm>
            <a:off x="104775" y="266700"/>
            <a:ext cx="120110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/>
              <a:t>ΣΥΝΟΔΑ ΕΡΓΑ. ΤΟ ΕΡΓΟ ΔΕΝ ΕΙΝΑΙ ΜΟΝΟ, ΠΑΝΕΛ Ή ΑΝΕΜΟΓΕΝΝΗΤΡΙΕΣ</a:t>
            </a:r>
            <a:endParaRPr lang="ro-RO" sz="24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1B76FE-8C24-D557-F097-8AD04D6038AD}"/>
              </a:ext>
            </a:extLst>
          </p:cNvPr>
          <p:cNvSpPr txBox="1"/>
          <p:nvPr/>
        </p:nvSpPr>
        <p:spPr>
          <a:xfrm>
            <a:off x="2640806" y="927438"/>
            <a:ext cx="610076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l-GR" sz="2400" dirty="0"/>
              <a:t>Το ΕΧΠ αναγνωρίζει ως </a:t>
            </a:r>
            <a:r>
              <a:rPr lang="el-GR" sz="2400" dirty="0" err="1"/>
              <a:t>συνοδά</a:t>
            </a:r>
            <a:r>
              <a:rPr lang="el-GR" sz="2400" dirty="0"/>
              <a:t> έργα:</a:t>
            </a:r>
          </a:p>
          <a:p>
            <a:r>
              <a:rPr lang="el-GR" sz="2400" b="1" dirty="0"/>
              <a:t>δρόμους πρόσβασης</a:t>
            </a:r>
            <a:br>
              <a:rPr lang="el-GR" sz="2400" dirty="0"/>
            </a:br>
            <a:r>
              <a:rPr lang="el-GR" sz="2400" b="1" dirty="0"/>
              <a:t>εσωτερική οδοποιία</a:t>
            </a:r>
            <a:br>
              <a:rPr lang="el-GR" sz="2400" dirty="0"/>
            </a:br>
            <a:r>
              <a:rPr lang="el-GR" sz="2400" b="1" dirty="0"/>
              <a:t>έργα σύνδεσης με το δίκτυο</a:t>
            </a:r>
            <a:br>
              <a:rPr lang="el-GR" sz="2400" dirty="0"/>
            </a:br>
            <a:r>
              <a:rPr lang="el-GR" sz="2400" b="1" dirty="0"/>
              <a:t>γραμμές μεταφοράς / καλώδια</a:t>
            </a:r>
            <a:br>
              <a:rPr lang="el-GR" sz="2400" dirty="0"/>
            </a:br>
            <a:r>
              <a:rPr lang="el-GR" sz="2400" b="1" dirty="0"/>
              <a:t>κτιριακές εγκαταστάσεις</a:t>
            </a:r>
            <a:br>
              <a:rPr lang="el-GR" sz="2400" dirty="0"/>
            </a:br>
            <a:r>
              <a:rPr lang="el-GR" sz="2400" b="1" dirty="0"/>
              <a:t>έργα υδροληψίας / αγωγούς όπου απαιτούνται</a:t>
            </a:r>
            <a:endParaRPr lang="el-GR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DE5EB1-7A7F-B80A-CFC0-DEAED407CAEF}"/>
              </a:ext>
            </a:extLst>
          </p:cNvPr>
          <p:cNvSpPr txBox="1"/>
          <p:nvPr/>
        </p:nvSpPr>
        <p:spPr>
          <a:xfrm>
            <a:off x="754856" y="4315510"/>
            <a:ext cx="11113294" cy="830997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l-GR" sz="2400" dirty="0"/>
              <a:t>Άλλο η </a:t>
            </a:r>
            <a:r>
              <a:rPr lang="el-GR" sz="2400" dirty="0" err="1"/>
              <a:t>χωροθέτηση</a:t>
            </a:r>
            <a:r>
              <a:rPr lang="el-GR" sz="2400" dirty="0"/>
              <a:t> του κύριου έργου και άλλο το συνολικό πραγματικό αποτύπωμα της εγκατάστασης</a:t>
            </a:r>
            <a:r>
              <a:rPr lang="el-GR" dirty="0"/>
              <a:t>.</a:t>
            </a: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11667081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603504" y="210312"/>
            <a:ext cx="235915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950" b="1" noProof="0" dirty="0">
                <a:solidFill>
                  <a:srgbClr val="FFFFFF"/>
                </a:solidFill>
              </a:rPr>
              <a:t>ΑΠΟΘΗΚΕΥΣΗ / BESS</a:t>
            </a:r>
            <a:endParaRPr lang="el-GR" sz="950" noProof="0" dirty="0"/>
          </a:p>
        </p:txBody>
      </p:sp>
      <p:sp>
        <p:nvSpPr>
          <p:cNvPr id="4" name="Text 2"/>
          <p:cNvSpPr/>
          <p:nvPr/>
        </p:nvSpPr>
        <p:spPr>
          <a:xfrm>
            <a:off x="502920" y="274320"/>
            <a:ext cx="11155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2800" b="1" dirty="0"/>
              <a:t>BESS / ΑΠΟΘΗΚΕΥΣΗ: ΤΙ ΠΡΟΒΛΕΠΕΙ ΤΟ ΝΕΟ ΕΧΠ</a:t>
            </a:r>
            <a:endParaRPr lang="el-GR" sz="2500" b="1" noProof="0" dirty="0"/>
          </a:p>
        </p:txBody>
      </p:sp>
      <p:sp>
        <p:nvSpPr>
          <p:cNvPr id="6" name="Shape 4"/>
          <p:cNvSpPr/>
          <p:nvPr/>
        </p:nvSpPr>
        <p:spPr>
          <a:xfrm>
            <a:off x="658368" y="1325880"/>
            <a:ext cx="3401568" cy="2825496"/>
          </a:xfrm>
          <a:prstGeom prst="roundRect">
            <a:avLst>
              <a:gd name="adj" fmla="val 3721"/>
            </a:avLst>
          </a:prstGeom>
          <a:solidFill>
            <a:srgbClr val="F9F3F5"/>
          </a:solidFill>
          <a:ln w="12700">
            <a:solidFill>
              <a:srgbClr val="D9D5CB"/>
            </a:solidFill>
            <a:prstDash val="solid"/>
          </a:ln>
        </p:spPr>
        <p:txBody>
          <a:bodyPr/>
          <a:lstStyle/>
          <a:p>
            <a:endParaRPr lang="el-GR" noProof="0" dirty="0"/>
          </a:p>
        </p:txBody>
      </p:sp>
      <p:sp>
        <p:nvSpPr>
          <p:cNvPr id="7" name="Text 5"/>
          <p:cNvSpPr/>
          <p:nvPr/>
        </p:nvSpPr>
        <p:spPr>
          <a:xfrm>
            <a:off x="822960" y="1463040"/>
            <a:ext cx="30723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l-GR" b="1" noProof="0" dirty="0">
                <a:solidFill>
                  <a:srgbClr val="7D2E3E"/>
                </a:solidFill>
              </a:rPr>
              <a:t>ΣΥΝΕΓΚΑΤΑΣΤΑΣΗ</a:t>
            </a:r>
            <a:endParaRPr lang="el-GR" noProof="0" dirty="0"/>
          </a:p>
        </p:txBody>
      </p:sp>
      <p:sp>
        <p:nvSpPr>
          <p:cNvPr id="8" name="Text 6"/>
          <p:cNvSpPr/>
          <p:nvPr/>
        </p:nvSpPr>
        <p:spPr>
          <a:xfrm>
            <a:off x="822960" y="1856232"/>
            <a:ext cx="3072384" cy="22265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Autofit/>
          </a:bodyPr>
          <a:lstStyle/>
          <a:p>
            <a:r>
              <a:rPr lang="el-GR" sz="2000" dirty="0"/>
              <a:t>Φ/Β + BESS → κανόνες </a:t>
            </a:r>
            <a:r>
              <a:rPr lang="el-GR" sz="2000" dirty="0" err="1"/>
              <a:t>χωροθέτησης</a:t>
            </a:r>
            <a:r>
              <a:rPr lang="el-GR" sz="2000" dirty="0"/>
              <a:t> Φ/Β</a:t>
            </a:r>
            <a:br>
              <a:rPr lang="el-GR" sz="2000" dirty="0"/>
            </a:br>
            <a:r>
              <a:rPr lang="el-GR" sz="2000" dirty="0"/>
              <a:t>Αιολικό + BESS → κανόνες </a:t>
            </a:r>
            <a:r>
              <a:rPr lang="el-GR" sz="2000" dirty="0" err="1"/>
              <a:t>χωροθέτησης</a:t>
            </a:r>
            <a:r>
              <a:rPr lang="el-GR" sz="2000" dirty="0"/>
              <a:t> αιολικού</a:t>
            </a:r>
          </a:p>
          <a:p>
            <a:endParaRPr lang="el-GR" sz="2000" noProof="0" dirty="0"/>
          </a:p>
        </p:txBody>
      </p:sp>
      <p:sp>
        <p:nvSpPr>
          <p:cNvPr id="9" name="Shape 7"/>
          <p:cNvSpPr/>
          <p:nvPr/>
        </p:nvSpPr>
        <p:spPr>
          <a:xfrm>
            <a:off x="4334256" y="1309878"/>
            <a:ext cx="3401568" cy="2825496"/>
          </a:xfrm>
          <a:prstGeom prst="roundRect">
            <a:avLst>
              <a:gd name="adj" fmla="val 3721"/>
            </a:avLst>
          </a:prstGeom>
          <a:solidFill>
            <a:srgbClr val="EEF1EA"/>
          </a:solidFill>
          <a:ln w="12700">
            <a:solidFill>
              <a:srgbClr val="D9D5CB"/>
            </a:solidFill>
            <a:prstDash val="solid"/>
          </a:ln>
        </p:spPr>
        <p:txBody>
          <a:bodyPr/>
          <a:lstStyle/>
          <a:p>
            <a:endParaRPr lang="el-GR" noProof="0" dirty="0"/>
          </a:p>
        </p:txBody>
      </p:sp>
      <p:sp>
        <p:nvSpPr>
          <p:cNvPr id="10" name="Text 8"/>
          <p:cNvSpPr/>
          <p:nvPr/>
        </p:nvSpPr>
        <p:spPr>
          <a:xfrm>
            <a:off x="4553712" y="1463040"/>
            <a:ext cx="30723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l-GR" b="1" noProof="0" dirty="0">
                <a:solidFill>
                  <a:srgbClr val="1D4D45"/>
                </a:solidFill>
              </a:rPr>
              <a:t>ΑΥΤΟΤΕΛΗ BESS</a:t>
            </a:r>
            <a:endParaRPr lang="el-GR" noProof="0" dirty="0"/>
          </a:p>
        </p:txBody>
      </p:sp>
      <p:sp>
        <p:nvSpPr>
          <p:cNvPr id="11" name="Text 9"/>
          <p:cNvSpPr/>
          <p:nvPr/>
        </p:nvSpPr>
        <p:spPr>
          <a:xfrm>
            <a:off x="4473321" y="1811655"/>
            <a:ext cx="3236976" cy="22951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Autofit/>
          </a:bodyPr>
          <a:lstStyle/>
          <a:p>
            <a:r>
              <a:rPr lang="el-GR" sz="2000" dirty="0"/>
              <a:t>Το ΕΧΠ θεωρεί επιθυμητή τη </a:t>
            </a:r>
            <a:r>
              <a:rPr lang="el-GR" sz="2000" dirty="0" err="1"/>
              <a:t>χωροθέτηση</a:t>
            </a:r>
            <a:r>
              <a:rPr lang="el-GR" sz="2000" dirty="0"/>
              <a:t> σε</a:t>
            </a:r>
            <a:br>
              <a:rPr lang="el-GR" sz="2000" dirty="0"/>
            </a:br>
            <a:r>
              <a:rPr lang="el-GR" sz="2000" dirty="0"/>
              <a:t>ζώνες παραγωγικών δραστηριοτήτων και χονδρεμπορίου,</a:t>
            </a:r>
            <a:br>
              <a:rPr lang="el-GR" sz="2000" dirty="0"/>
            </a:br>
            <a:r>
              <a:rPr lang="el-GR" sz="2000" dirty="0"/>
              <a:t>χωρίς να τις καθιστά τη μοναδική επιτρεπτή επιλογή</a:t>
            </a:r>
            <a:r>
              <a:rPr lang="el-GR" sz="2000" noProof="0" dirty="0">
                <a:solidFill>
                  <a:srgbClr val="1F2A2A"/>
                </a:solidFill>
              </a:rPr>
              <a:t>.</a:t>
            </a:r>
            <a:endParaRPr lang="el-GR" sz="2000" noProof="0" dirty="0"/>
          </a:p>
        </p:txBody>
      </p:sp>
      <p:sp>
        <p:nvSpPr>
          <p:cNvPr id="12" name="Shape 10"/>
          <p:cNvSpPr/>
          <p:nvPr/>
        </p:nvSpPr>
        <p:spPr>
          <a:xfrm>
            <a:off x="8119872" y="1325880"/>
            <a:ext cx="3401568" cy="2825496"/>
          </a:xfrm>
          <a:prstGeom prst="roundRect">
            <a:avLst>
              <a:gd name="adj" fmla="val 3721"/>
            </a:avLst>
          </a:prstGeom>
          <a:solidFill>
            <a:srgbClr val="FFF9F0"/>
          </a:solidFill>
          <a:ln w="12700">
            <a:solidFill>
              <a:srgbClr val="D9D5CB"/>
            </a:solidFill>
            <a:prstDash val="solid"/>
          </a:ln>
        </p:spPr>
        <p:txBody>
          <a:bodyPr/>
          <a:lstStyle/>
          <a:p>
            <a:endParaRPr lang="el-GR" noProof="0" dirty="0"/>
          </a:p>
        </p:txBody>
      </p:sp>
      <p:sp>
        <p:nvSpPr>
          <p:cNvPr id="13" name="Text 11"/>
          <p:cNvSpPr/>
          <p:nvPr/>
        </p:nvSpPr>
        <p:spPr>
          <a:xfrm>
            <a:off x="8284464" y="1463040"/>
            <a:ext cx="30723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l-GR" b="1" noProof="0" dirty="0">
                <a:solidFill>
                  <a:srgbClr val="C59B51"/>
                </a:solidFill>
              </a:rPr>
              <a:t>ΦΕΡΟΥΣΑ ΙΚΑΝΟΤΗΤΑ</a:t>
            </a:r>
            <a:endParaRPr lang="el-GR" noProof="0" dirty="0"/>
          </a:p>
        </p:txBody>
      </p:sp>
      <p:sp>
        <p:nvSpPr>
          <p:cNvPr id="14" name="Text 12"/>
          <p:cNvSpPr/>
          <p:nvPr/>
        </p:nvSpPr>
        <p:spPr>
          <a:xfrm>
            <a:off x="8284464" y="1856232"/>
            <a:ext cx="3072384" cy="22951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Autofit/>
          </a:bodyPr>
          <a:lstStyle/>
          <a:p>
            <a:r>
              <a:rPr lang="el-GR" sz="2000" dirty="0"/>
              <a:t>Στα άρθρα 24–25 δεν θεσπίζεται όριο τύπου “Χ MW ή Χ </a:t>
            </a:r>
            <a:r>
              <a:rPr lang="el-GR" sz="2000" dirty="0" err="1"/>
              <a:t>MWh</a:t>
            </a:r>
            <a:r>
              <a:rPr lang="el-GR" sz="2000" dirty="0"/>
              <a:t> ανά Π.Ε.”, αντίστοιχο με το 1,5% των Φ/Β</a:t>
            </a:r>
            <a:endParaRPr lang="el-GR" sz="2000" noProof="0" dirty="0"/>
          </a:p>
        </p:txBody>
      </p:sp>
      <p:sp>
        <p:nvSpPr>
          <p:cNvPr id="15" name="Shape 13"/>
          <p:cNvSpPr/>
          <p:nvPr/>
        </p:nvSpPr>
        <p:spPr>
          <a:xfrm>
            <a:off x="603504" y="4304538"/>
            <a:ext cx="10863072" cy="2169414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12700">
            <a:solidFill>
              <a:srgbClr val="D9D5CB"/>
            </a:solidFill>
            <a:prstDash val="solid"/>
          </a:ln>
        </p:spPr>
        <p:txBody>
          <a:bodyPr/>
          <a:lstStyle/>
          <a:p>
            <a:endParaRPr lang="el-GR" noProof="0" dirty="0"/>
          </a:p>
        </p:txBody>
      </p:sp>
      <p:sp>
        <p:nvSpPr>
          <p:cNvPr id="16" name="Text 14"/>
          <p:cNvSpPr/>
          <p:nvPr/>
        </p:nvSpPr>
        <p:spPr>
          <a:xfrm>
            <a:off x="1054608" y="4489704"/>
            <a:ext cx="105338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l-GR" sz="2400" b="1" noProof="0" dirty="0">
                <a:solidFill>
                  <a:srgbClr val="A23B3B"/>
                </a:solidFill>
              </a:rPr>
              <a:t>ΤΙ ΠΡΕΠΕΙ ΝΑ ΕΛΕΓΧΕΤΑΙ ΧΩΡΙΣ ΥΠΕΡΑΠΛΟΥΣΤΕΥΣΕΙΣ</a:t>
            </a:r>
            <a:endParaRPr lang="el-GR" sz="2400" noProof="0" dirty="0"/>
          </a:p>
        </p:txBody>
      </p:sp>
      <p:sp>
        <p:nvSpPr>
          <p:cNvPr id="17" name="Text 15"/>
          <p:cNvSpPr/>
          <p:nvPr/>
        </p:nvSpPr>
        <p:spPr>
          <a:xfrm>
            <a:off x="1016127" y="5031486"/>
            <a:ext cx="10533888" cy="8686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Autofit/>
          </a:bodyPr>
          <a:lstStyle/>
          <a:p>
            <a:r>
              <a:rPr lang="el-GR" sz="2400" dirty="0" err="1"/>
              <a:t>χωροθέτηση</a:t>
            </a:r>
            <a:r>
              <a:rPr lang="el-GR" sz="2400" dirty="0"/>
              <a:t> • ελάχιστες αποστάσεις • πυρασφάλεια • τεχνικά πρότυπα • πρόσβαση πυρόσβεσης • σενάρια ατυχημάτων όπου απαιτούνται • επιπτώσεις ενδεχόμενου συμβάντος</a:t>
            </a:r>
            <a:r>
              <a:rPr lang="el-GR" sz="2400" noProof="0" dirty="0">
                <a:solidFill>
                  <a:srgbClr val="1F2A2A"/>
                </a:solidFill>
              </a:rPr>
              <a:t>. 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574536"/>
            <a:ext cx="32004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77736B"/>
                </a:solidFill>
              </a:defRPr>
            </a:lvl1pPr>
          </a:lstStyle>
          <a:p>
            <a:pPr algn="r"/>
            <a:fld id="{F7021451-1387-4CA6-816F-3879F97B5CBC}" type="slidenum">
              <a:rPr lang="el-GR" b="0" noProof="0" smtClean="0"/>
              <a:t>10</a:t>
            </a:fld>
            <a:endParaRPr lang="el-GR" noProof="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A815EA1-2F95-B5E2-816D-90CF9B900630}"/>
              </a:ext>
            </a:extLst>
          </p:cNvPr>
          <p:cNvSpPr txBox="1"/>
          <p:nvPr/>
        </p:nvSpPr>
        <p:spPr>
          <a:xfrm>
            <a:off x="409575" y="266700"/>
            <a:ext cx="114014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/>
              <a:t>ΠΩΣ «ΜΕΤΡΑ» ΤΟ ΕΧΠ ΤΗΝ ΕΠΙΒΑΡΥΝΣΗ</a:t>
            </a:r>
            <a:r>
              <a:rPr lang="el-GR" dirty="0"/>
              <a:t>;</a:t>
            </a:r>
            <a:endParaRPr lang="ro-RO" dirty="0"/>
          </a:p>
        </p:txBody>
      </p:sp>
      <p:graphicFrame>
        <p:nvGraphicFramePr>
          <p:cNvPr id="3" name="Πίνακας 2">
            <a:extLst>
              <a:ext uri="{FF2B5EF4-FFF2-40B4-BE49-F238E27FC236}">
                <a16:creationId xmlns:a16="http://schemas.microsoft.com/office/drawing/2014/main" id="{9A64B5D6-2B5B-F2F2-0ABD-934FB62DFE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1708121"/>
              </p:ext>
            </p:extLst>
          </p:nvPr>
        </p:nvGraphicFramePr>
        <p:xfrm>
          <a:off x="409575" y="1157129"/>
          <a:ext cx="10515600" cy="3474720"/>
        </p:xfrm>
        <a:graphic>
          <a:graphicData uri="http://schemas.openxmlformats.org/drawingml/2006/table">
            <a:tbl>
              <a:tblPr/>
              <a:tblGrid>
                <a:gridCol w="5257800">
                  <a:extLst>
                    <a:ext uri="{9D8B030D-6E8A-4147-A177-3AD203B41FA5}">
                      <a16:colId xmlns:a16="http://schemas.microsoft.com/office/drawing/2014/main" val="402433358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424251466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400" u="sng" dirty="0"/>
                        <a:t>Τι εξετάζουμε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400" u="sng" dirty="0"/>
                        <a:t>Τι μετρά το ΕΧΠ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51525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400" b="1"/>
                        <a:t>Αιολικά</a:t>
                      </a:r>
                      <a:endParaRPr lang="el-GR" sz="24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400"/>
                        <a:t>% εδαφικής κάλυψης ανά Δ.Ε.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27827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400" b="1"/>
                        <a:t>Φωτοβολταϊκά</a:t>
                      </a:r>
                      <a:endParaRPr lang="el-GR" sz="24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400"/>
                        <a:t>~1,5% έκτασης ανά Π.Ε.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45595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2400" b="1"/>
                        <a:t>BESS</a:t>
                      </a:r>
                      <a:endParaRPr lang="it-IT" sz="24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400"/>
                        <a:t>χωρίς αντίστοιχο ενιαίο αριθμητικό όριο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9628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400" b="1"/>
                        <a:t>Συνοδά έργα</a:t>
                      </a:r>
                      <a:endParaRPr lang="el-GR" sz="24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400"/>
                        <a:t>δεν εντάσσονται με τον ίδιο τρόπο στον δείκτη του κύριου έργου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11250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400" b="1"/>
                        <a:t>Περιβαλλοντικές επιπτώσεις</a:t>
                      </a:r>
                      <a:endParaRPr lang="el-GR" sz="24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400" dirty="0"/>
                        <a:t>εξετάζονται μέσω ΜΠΕ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142807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DD1974F-A3EC-9DAA-E9EC-630481A36E76}"/>
              </a:ext>
            </a:extLst>
          </p:cNvPr>
          <p:cNvSpPr txBox="1"/>
          <p:nvPr/>
        </p:nvSpPr>
        <p:spPr>
          <a:xfrm>
            <a:off x="471487" y="5081955"/>
            <a:ext cx="11249025" cy="954107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el-GR" sz="2800" dirty="0"/>
              <a:t>Χωροταξική φέρουσα ικανότητα ≠ συνολική περιβαλλοντική φέρουσα ικανότητα</a:t>
            </a:r>
            <a:endParaRPr lang="ro-RO" sz="2800" dirty="0"/>
          </a:p>
        </p:txBody>
      </p:sp>
    </p:spTree>
    <p:extLst>
      <p:ext uri="{BB962C8B-B14F-4D97-AF65-F5344CB8AC3E}">
        <p14:creationId xmlns:p14="http://schemas.microsoft.com/office/powerpoint/2010/main" val="27970293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CFD1EB0-FF48-8D03-6213-1AE393097115}"/>
              </a:ext>
            </a:extLst>
          </p:cNvPr>
          <p:cNvSpPr txBox="1"/>
          <p:nvPr/>
        </p:nvSpPr>
        <p:spPr>
          <a:xfrm>
            <a:off x="428625" y="323850"/>
            <a:ext cx="11306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/>
              <a:t>ΥΠΑΡΧΕΙ ΣΩΡΕΥΤΙΚΟΣ ΕΛΕΓΧΟΣ;</a:t>
            </a:r>
            <a:endParaRPr lang="ro-RO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E554C2-AA40-90C5-9FF2-CC5C86D9E19D}"/>
              </a:ext>
            </a:extLst>
          </p:cNvPr>
          <p:cNvSpPr txBox="1"/>
          <p:nvPr/>
        </p:nvSpPr>
        <p:spPr>
          <a:xfrm>
            <a:off x="428625" y="803434"/>
            <a:ext cx="7867650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l-GR" sz="2000" dirty="0"/>
              <a:t>Το νέο ΕΧΠ τις αναγνωρίζει αλλά όχι με έναν ενιαίο μηχανισμό</a:t>
            </a:r>
          </a:p>
          <a:p>
            <a:pPr>
              <a:buNone/>
            </a:pPr>
            <a:r>
              <a:rPr lang="el-GR" sz="2000" b="1" dirty="0"/>
              <a:t>ΦΩΤΟΒΟΛΤΑΪΚΑ</a:t>
            </a:r>
          </a:p>
          <a:p>
            <a:pPr>
              <a:buNone/>
            </a:pPr>
            <a:r>
              <a:rPr lang="el-GR" sz="2000" dirty="0"/>
              <a:t>Για μικρότερα έργα σε </a:t>
            </a:r>
            <a:r>
              <a:rPr lang="el-GR" sz="2000" b="1" dirty="0"/>
              <a:t>γήπεδα που εφάπτονται</a:t>
            </a:r>
            <a:r>
              <a:rPr lang="el-GR" sz="2000" dirty="0"/>
              <a:t>:</a:t>
            </a:r>
          </a:p>
          <a:p>
            <a:pPr>
              <a:buNone/>
            </a:pPr>
            <a:r>
              <a:rPr lang="el-GR" sz="2000" dirty="0"/>
              <a:t>→ αθροίζεται η ισχύς</a:t>
            </a:r>
            <a:br>
              <a:rPr lang="el-GR" sz="2000" dirty="0"/>
            </a:br>
            <a:r>
              <a:rPr lang="el-GR" sz="2000" dirty="0"/>
              <a:t>→ γίνεται περιβαλλοντική κατάταξη</a:t>
            </a:r>
            <a:br>
              <a:rPr lang="el-GR" sz="2000" dirty="0"/>
            </a:br>
            <a:r>
              <a:rPr lang="el-GR" sz="2000" dirty="0"/>
              <a:t>→ εξετάζονται σωρευτικές / </a:t>
            </a:r>
            <a:r>
              <a:rPr lang="el-GR" sz="2000" dirty="0" err="1"/>
              <a:t>συνεργιστικές</a:t>
            </a:r>
            <a:r>
              <a:rPr lang="el-GR" sz="2000" dirty="0"/>
              <a:t> επιπτώσεις</a:t>
            </a:r>
          </a:p>
          <a:p>
            <a:pPr>
              <a:buNone/>
            </a:pPr>
            <a:r>
              <a:rPr lang="el-GR" sz="2000" b="1" dirty="0"/>
              <a:t>ΑΙΟΛΙΚΑ</a:t>
            </a:r>
          </a:p>
          <a:p>
            <a:pPr>
              <a:buNone/>
            </a:pPr>
            <a:r>
              <a:rPr lang="el-GR" sz="2000" dirty="0"/>
              <a:t>Υπάρχει σωρευτική αξιολόγηση κυρίως για:</a:t>
            </a:r>
          </a:p>
          <a:p>
            <a:pPr>
              <a:buNone/>
            </a:pPr>
            <a:r>
              <a:rPr lang="el-GR" sz="2000" dirty="0"/>
              <a:t>→ </a:t>
            </a:r>
            <a:r>
              <a:rPr lang="el-GR" sz="2000" b="1" dirty="0"/>
              <a:t>τοπίο / ορατότητα</a:t>
            </a:r>
            <a:br>
              <a:rPr lang="el-GR" sz="2000" dirty="0"/>
            </a:br>
            <a:r>
              <a:rPr lang="el-GR" sz="2000" dirty="0"/>
              <a:t>→ συνυπολογισμό υφιστάμενων Α/Γ</a:t>
            </a:r>
          </a:p>
          <a:p>
            <a:pPr>
              <a:buNone/>
            </a:pPr>
            <a:r>
              <a:rPr lang="el-GR" sz="2000" b="1" dirty="0"/>
              <a:t>ΥΔΑΤΑ</a:t>
            </a:r>
          </a:p>
          <a:p>
            <a:pPr>
              <a:buNone/>
            </a:pPr>
            <a:r>
              <a:rPr lang="el-GR" sz="2000" dirty="0"/>
              <a:t>Το Παράρτημα IV απαιτεί:</a:t>
            </a:r>
          </a:p>
          <a:p>
            <a:pPr>
              <a:buNone/>
            </a:pPr>
            <a:r>
              <a:rPr lang="el-GR" sz="2000" dirty="0"/>
              <a:t>→ έλεγχο της </a:t>
            </a:r>
            <a:r>
              <a:rPr lang="el-GR" sz="2000" b="1" dirty="0"/>
              <a:t>«συνολικής πίεσης»</a:t>
            </a:r>
            <a:r>
              <a:rPr lang="el-GR" sz="2000" dirty="0"/>
              <a:t> από έργα ΑΠΕ + </a:t>
            </a:r>
            <a:r>
              <a:rPr lang="el-GR" sz="2000" dirty="0" err="1"/>
              <a:t>συνοδά</a:t>
            </a:r>
            <a:r>
              <a:rPr lang="el-GR" sz="2000" dirty="0"/>
              <a:t> έργα</a:t>
            </a:r>
          </a:p>
          <a:p>
            <a:pPr>
              <a:buNone/>
            </a:pPr>
            <a:r>
              <a:rPr lang="el-GR" sz="2000" b="1" dirty="0"/>
              <a:t>ΒΙΟΠΟΙΚΙΛΟΤΗΤΑ</a:t>
            </a:r>
          </a:p>
          <a:p>
            <a:pPr>
              <a:buNone/>
            </a:pPr>
            <a:r>
              <a:rPr lang="el-GR" sz="2000" dirty="0"/>
              <a:t>Προβλέπεται:</a:t>
            </a:r>
          </a:p>
          <a:p>
            <a:pPr>
              <a:buNone/>
            </a:pPr>
            <a:r>
              <a:rPr lang="el-GR" sz="2000" dirty="0"/>
              <a:t>→ στρατηγικό πρόγραμμα σωρευτικών επιπτώσεων</a:t>
            </a:r>
            <a:br>
              <a:rPr lang="el-GR" sz="2000" dirty="0"/>
            </a:br>
            <a:r>
              <a:rPr lang="el-GR" sz="2000" dirty="0"/>
              <a:t>→ δείκτες παρακολούθησης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77BB81-08DD-9183-49CC-189C919DE2EC}"/>
              </a:ext>
            </a:extLst>
          </p:cNvPr>
          <p:cNvSpPr txBox="1"/>
          <p:nvPr/>
        </p:nvSpPr>
        <p:spPr>
          <a:xfrm>
            <a:off x="8972550" y="1638300"/>
            <a:ext cx="3000375" cy="378565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l-GR" sz="2400" dirty="0"/>
              <a:t>Υπάρχουν επιμέρους σωρευτικοί έλεγχοι. </a:t>
            </a:r>
          </a:p>
          <a:p>
            <a:endParaRPr lang="el-GR" sz="2400" dirty="0"/>
          </a:p>
          <a:p>
            <a:r>
              <a:rPr lang="el-GR" sz="2400" dirty="0"/>
              <a:t>Δεν υπάρχει όμως ένας ενιαίος δείκτης συνολικού περιβαλλοντικού κορεσμού της περιοχής</a:t>
            </a: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8704962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A2BB41F-440C-2F29-8F70-F8A2160FE78D}"/>
              </a:ext>
            </a:extLst>
          </p:cNvPr>
          <p:cNvSpPr txBox="1"/>
          <p:nvPr/>
        </p:nvSpPr>
        <p:spPr>
          <a:xfrm>
            <a:off x="411956" y="339209"/>
            <a:ext cx="61007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400" dirty="0"/>
              <a:t>Η ΣΥΝΔΕΣΗ ΟΛΩΝ ΤΩΝ ΠΑΡΑΠΑΝΩ</a:t>
            </a:r>
            <a:endParaRPr lang="ro-RO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DCA05C-A45A-C76D-4393-93EFAE40E6EB}"/>
              </a:ext>
            </a:extLst>
          </p:cNvPr>
          <p:cNvSpPr txBox="1"/>
          <p:nvPr/>
        </p:nvSpPr>
        <p:spPr>
          <a:xfrm>
            <a:off x="411955" y="996166"/>
            <a:ext cx="7503320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l-GR" sz="2400" b="1" dirty="0"/>
              <a:t>ΕΝΑ ΜΕΓΑΛΟ ΕΡΓΟ ΑΠΕ ΠΡΕΠΕΙ ΝΑ ΔΙΑΒΑΖΕΤΑΙ ΣΕ 4 ΕΠΙΠΕΔΑ</a:t>
            </a:r>
          </a:p>
          <a:p>
            <a:pPr>
              <a:buNone/>
            </a:pPr>
            <a:r>
              <a:rPr lang="el-GR" sz="2400" b="1" dirty="0"/>
              <a:t>1. ΚΥΡΙΟ ΕΡΓΟ</a:t>
            </a:r>
          </a:p>
          <a:p>
            <a:pPr>
              <a:buNone/>
            </a:pPr>
            <a:r>
              <a:rPr lang="el-GR" sz="2400" dirty="0"/>
              <a:t>Φ/Β ή Α/Γ</a:t>
            </a:r>
          </a:p>
          <a:p>
            <a:pPr>
              <a:buNone/>
            </a:pPr>
            <a:r>
              <a:rPr lang="el-GR" sz="2400" dirty="0"/>
              <a:t>↓</a:t>
            </a:r>
          </a:p>
          <a:p>
            <a:pPr>
              <a:buNone/>
            </a:pPr>
            <a:r>
              <a:rPr lang="el-GR" sz="2400" b="1" dirty="0"/>
              <a:t>2. ΑΠΟΘΗΚΕΥΣΗ</a:t>
            </a:r>
          </a:p>
          <a:p>
            <a:pPr>
              <a:buNone/>
            </a:pPr>
            <a:r>
              <a:rPr lang="el-GR" sz="2400" dirty="0"/>
              <a:t>BESS / μπαταρίες</a:t>
            </a:r>
          </a:p>
          <a:p>
            <a:pPr>
              <a:buNone/>
            </a:pPr>
            <a:r>
              <a:rPr lang="el-GR" sz="2400" dirty="0"/>
              <a:t>↓</a:t>
            </a:r>
          </a:p>
          <a:p>
            <a:pPr>
              <a:buNone/>
            </a:pPr>
            <a:r>
              <a:rPr lang="el-GR" sz="2400" b="1" dirty="0"/>
              <a:t>3. ΣΥΝΟΔΑ ΕΡΓΑ</a:t>
            </a:r>
          </a:p>
          <a:p>
            <a:pPr>
              <a:buNone/>
            </a:pPr>
            <a:r>
              <a:rPr lang="el-GR" sz="2400" dirty="0"/>
              <a:t>δρόμοι • υποσταθμοί • γραμμές • σύνδεση</a:t>
            </a:r>
          </a:p>
          <a:p>
            <a:pPr>
              <a:buNone/>
            </a:pPr>
            <a:r>
              <a:rPr lang="el-GR" sz="2400" dirty="0"/>
              <a:t>↓</a:t>
            </a:r>
          </a:p>
          <a:p>
            <a:pPr>
              <a:buNone/>
            </a:pPr>
            <a:r>
              <a:rPr lang="el-GR" sz="2400" b="1" dirty="0"/>
              <a:t>4. ΣΥΝΟΛΙΚΗ ΠΙΕΣΗ ΣΤΟΝ ΤΟΠΟ</a:t>
            </a:r>
          </a:p>
          <a:p>
            <a:pPr>
              <a:buNone/>
            </a:pPr>
            <a:r>
              <a:rPr lang="el-GR" sz="2400" dirty="0"/>
              <a:t>γη • νερό • τοπίο • βιοποικιλότητα • γεωργία • οικισμοί</a:t>
            </a:r>
          </a:p>
          <a:p>
            <a:pPr>
              <a:buNone/>
            </a:pPr>
            <a:endParaRPr lang="el-GR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DF3088-5E9C-10A8-9124-B5901C0F4622}"/>
              </a:ext>
            </a:extLst>
          </p:cNvPr>
          <p:cNvSpPr txBox="1"/>
          <p:nvPr/>
        </p:nvSpPr>
        <p:spPr>
          <a:xfrm>
            <a:off x="8286749" y="2058590"/>
            <a:ext cx="3302793" cy="3046988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l-GR" sz="2400" dirty="0"/>
              <a:t>Το κρίσιμο ερώτημα δεν είναι μόνο “επιτρέπεται το έργο;”</a:t>
            </a:r>
            <a:br>
              <a:rPr lang="el-GR" sz="2400" dirty="0"/>
            </a:br>
            <a:endParaRPr lang="el-GR" sz="2400" dirty="0"/>
          </a:p>
          <a:p>
            <a:r>
              <a:rPr lang="el-GR" sz="2400" b="1" dirty="0"/>
              <a:t>αλλά </a:t>
            </a:r>
            <a:r>
              <a:rPr lang="el-GR" sz="2400" dirty="0"/>
              <a:t>“τι προκαλούν όλα τα έργα και οι υποδομές μαζί στον ίδιο τόπο;</a:t>
            </a:r>
            <a:endParaRPr lang="ro-RO" sz="2400" dirty="0"/>
          </a:p>
        </p:txBody>
      </p:sp>
    </p:spTree>
    <p:extLst>
      <p:ext uri="{BB962C8B-B14F-4D97-AF65-F5344CB8AC3E}">
        <p14:creationId xmlns:p14="http://schemas.microsoft.com/office/powerpoint/2010/main" val="27329634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06A9FE1-A810-5C21-8249-BA7AC7A86270}"/>
              </a:ext>
            </a:extLst>
          </p:cNvPr>
          <p:cNvSpPr txBox="1"/>
          <p:nvPr/>
        </p:nvSpPr>
        <p:spPr>
          <a:xfrm>
            <a:off x="326231" y="200710"/>
            <a:ext cx="117419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400" dirty="0"/>
              <a:t>ΑΙΟΛΙΚΑ ΣΤΟ ΚΙΛΚΙΣ: 11 ΔΗΜ. ΕΝΟΤΗΤΕΣ ΣΤΙΣ ΠΕΡΙΟΧΕΣ ΚΑΤΑΛΛΗΛΟΤΗΤΑΣ</a:t>
            </a:r>
            <a:endParaRPr lang="ro-RO" sz="24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D9185B-E9BB-CD1D-17B2-7BB50C3D2A04}"/>
              </a:ext>
            </a:extLst>
          </p:cNvPr>
          <p:cNvSpPr txBox="1"/>
          <p:nvPr/>
        </p:nvSpPr>
        <p:spPr>
          <a:xfrm>
            <a:off x="326230" y="900143"/>
            <a:ext cx="11637169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l-GR" sz="2200" b="1" dirty="0"/>
              <a:t>ΑΙΟΛΙΚΑ ΣΤΟ ΚΙΛΚΙΣ</a:t>
            </a:r>
          </a:p>
          <a:p>
            <a:pPr>
              <a:buNone/>
            </a:pPr>
            <a:r>
              <a:rPr lang="el-GR" sz="2200" dirty="0"/>
              <a:t>Το Παράρτημα Ι του νέου ΕΧΠ χαρακτηρίζει ως </a:t>
            </a:r>
            <a:r>
              <a:rPr lang="el-GR" sz="2200" b="1" dirty="0"/>
              <a:t>Περιοχές Αιολικής </a:t>
            </a:r>
            <a:r>
              <a:rPr lang="el-GR" sz="2200" b="1" dirty="0" err="1"/>
              <a:t>Καταλληλότητας</a:t>
            </a:r>
            <a:r>
              <a:rPr lang="el-GR" sz="2200" dirty="0"/>
              <a:t>:</a:t>
            </a:r>
          </a:p>
          <a:p>
            <a:pPr>
              <a:buNone/>
            </a:pPr>
            <a:endParaRPr lang="el-GR" sz="2200" b="1" dirty="0"/>
          </a:p>
          <a:p>
            <a:pPr>
              <a:buNone/>
            </a:pPr>
            <a:r>
              <a:rPr lang="el-GR" sz="2200" b="1" dirty="0"/>
              <a:t>Δήμος Κιλκίς</a:t>
            </a:r>
          </a:p>
          <a:p>
            <a:pPr>
              <a:buNone/>
            </a:pPr>
            <a:r>
              <a:rPr lang="el-GR" sz="2200" dirty="0"/>
              <a:t>Γαλλικού • Δοϊράνης • Κιλκίς • </a:t>
            </a:r>
            <a:r>
              <a:rPr lang="el-GR" sz="2200" dirty="0" err="1"/>
              <a:t>Κρουσσών</a:t>
            </a:r>
            <a:r>
              <a:rPr lang="el-GR" sz="2200" dirty="0"/>
              <a:t> • Πικρολίμνης • Χέρσου</a:t>
            </a:r>
          </a:p>
          <a:p>
            <a:pPr>
              <a:buNone/>
            </a:pPr>
            <a:endParaRPr lang="el-GR" sz="2200" b="1" dirty="0"/>
          </a:p>
          <a:p>
            <a:pPr>
              <a:buNone/>
            </a:pPr>
            <a:r>
              <a:rPr lang="el-GR" sz="2200" b="1" dirty="0"/>
              <a:t>Δήμος </a:t>
            </a:r>
            <a:r>
              <a:rPr lang="el-GR" sz="2200" b="1" dirty="0" err="1"/>
              <a:t>Παιονίας</a:t>
            </a:r>
            <a:endParaRPr lang="el-GR" sz="2200" b="1" dirty="0"/>
          </a:p>
          <a:p>
            <a:pPr>
              <a:buNone/>
            </a:pPr>
            <a:r>
              <a:rPr lang="el-GR" sz="2200" dirty="0" err="1"/>
              <a:t>Αξιούπολης</a:t>
            </a:r>
            <a:r>
              <a:rPr lang="el-GR" sz="2200" dirty="0"/>
              <a:t> • Γουμένισσας • </a:t>
            </a:r>
            <a:r>
              <a:rPr lang="el-GR" sz="2200" dirty="0" err="1"/>
              <a:t>Ευρωπού</a:t>
            </a:r>
            <a:r>
              <a:rPr lang="el-GR" sz="2200" dirty="0"/>
              <a:t> • </a:t>
            </a:r>
            <a:r>
              <a:rPr lang="el-GR" sz="2200" dirty="0" err="1"/>
              <a:t>Λιβαδίων</a:t>
            </a:r>
            <a:r>
              <a:rPr lang="el-GR" sz="2200" dirty="0"/>
              <a:t> • </a:t>
            </a:r>
            <a:r>
              <a:rPr lang="el-GR" sz="2200" dirty="0" err="1"/>
              <a:t>Πολυκάστρου</a:t>
            </a:r>
            <a:endParaRPr lang="el-GR" sz="2200" dirty="0"/>
          </a:p>
          <a:p>
            <a:pPr>
              <a:buNone/>
            </a:pPr>
            <a:endParaRPr lang="el-GR" sz="2200" b="1" dirty="0"/>
          </a:p>
          <a:p>
            <a:pPr>
              <a:buNone/>
            </a:pPr>
            <a:r>
              <a:rPr lang="el-GR" sz="2200" b="1" dirty="0"/>
              <a:t>Και οι 11 Δημοτικές Ενότητες</a:t>
            </a:r>
          </a:p>
          <a:p>
            <a:pPr>
              <a:buNone/>
            </a:pPr>
            <a:endParaRPr lang="el-GR" sz="2200" b="1" dirty="0"/>
          </a:p>
          <a:p>
            <a:pPr>
              <a:buNone/>
            </a:pPr>
            <a:r>
              <a:rPr lang="el-GR" sz="2200" b="1" dirty="0"/>
              <a:t>ΟΜΩΣ:</a:t>
            </a:r>
          </a:p>
          <a:p>
            <a:pPr>
              <a:buNone/>
            </a:pPr>
            <a:r>
              <a:rPr lang="el-GR" sz="2200" b="1" dirty="0"/>
              <a:t>Περιοχή </a:t>
            </a:r>
            <a:r>
              <a:rPr lang="el-GR" sz="2200" b="1" dirty="0" err="1"/>
              <a:t>Καταλληλότητας</a:t>
            </a:r>
            <a:r>
              <a:rPr lang="el-GR" sz="2200" b="1" dirty="0"/>
              <a:t> ≠ όλη η έκταση διαθέσιμη για ανεμογεννήτριες</a:t>
            </a:r>
            <a:endParaRPr lang="el-GR" sz="2200" dirty="0"/>
          </a:p>
          <a:p>
            <a:pPr>
              <a:buNone/>
            </a:pPr>
            <a:endParaRPr lang="el-GR" sz="2200" dirty="0"/>
          </a:p>
          <a:p>
            <a:pPr>
              <a:buNone/>
            </a:pPr>
            <a:r>
              <a:rPr lang="el-GR" sz="2200" dirty="0"/>
              <a:t>Εξακολουθούν να ισχύουν: </a:t>
            </a:r>
            <a:r>
              <a:rPr lang="el-GR" sz="2200" b="1" dirty="0" err="1"/>
              <a:t>Natura</a:t>
            </a:r>
            <a:r>
              <a:rPr lang="el-GR" sz="2200" b="1" dirty="0"/>
              <a:t>, ζώνες αποκλεισμού , υψόμετρο &gt;1.200 m , αποστάσεις , τοπίο , φέρουσα ικανότητα </a:t>
            </a:r>
            <a:endParaRPr lang="el-GR" sz="2200" dirty="0"/>
          </a:p>
        </p:txBody>
      </p:sp>
    </p:spTree>
    <p:extLst>
      <p:ext uri="{BB962C8B-B14F-4D97-AF65-F5344CB8AC3E}">
        <p14:creationId xmlns:p14="http://schemas.microsoft.com/office/powerpoint/2010/main" val="24378465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4039500-CADD-AE82-43D3-123C633B3FC9}"/>
              </a:ext>
            </a:extLst>
          </p:cNvPr>
          <p:cNvSpPr txBox="1"/>
          <p:nvPr/>
        </p:nvSpPr>
        <p:spPr>
          <a:xfrm>
            <a:off x="211931" y="291584"/>
            <a:ext cx="72270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400" b="1" dirty="0"/>
              <a:t>ΤΟ ΝΕΟ ΕΧΠ-ΑΠΕ: ΤΙ ΣΗΜΑΙΝΕΙ ΓΙΑ ΤΟ ΚΙΛΚΙΣ</a:t>
            </a:r>
            <a:r>
              <a:rPr lang="el-GR" dirty="0"/>
              <a:t>;</a:t>
            </a:r>
            <a:endParaRPr lang="ro-RO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4C97EE-D392-363D-0281-7C67D851AC1E}"/>
              </a:ext>
            </a:extLst>
          </p:cNvPr>
          <p:cNvSpPr txBox="1"/>
          <p:nvPr/>
        </p:nvSpPr>
        <p:spPr>
          <a:xfrm>
            <a:off x="211931" y="876717"/>
            <a:ext cx="8465344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l-GR" sz="2400" b="1" dirty="0"/>
              <a:t>Φ/Β ΣΤΟ ΚΙΛΚΙΣ</a:t>
            </a:r>
          </a:p>
          <a:p>
            <a:pPr>
              <a:buNone/>
            </a:pPr>
            <a:r>
              <a:rPr lang="el-GR" sz="2400" dirty="0"/>
              <a:t>Συνολική έκταση Π.Ε.: </a:t>
            </a:r>
            <a:r>
              <a:rPr lang="el-GR" sz="2400" b="1" dirty="0"/>
              <a:t>2.519.000 στρέμματα</a:t>
            </a:r>
            <a:endParaRPr lang="el-GR" sz="2400" dirty="0"/>
          </a:p>
          <a:p>
            <a:pPr>
              <a:buNone/>
            </a:pPr>
            <a:r>
              <a:rPr lang="el-GR" sz="2400" dirty="0"/>
              <a:t>Νέο όριο Φ/Β: </a:t>
            </a:r>
            <a:r>
              <a:rPr lang="el-GR" sz="2400" b="1" dirty="0"/>
              <a:t>1,5% ≈ 37.800 στρέμματα</a:t>
            </a:r>
          </a:p>
          <a:p>
            <a:pPr>
              <a:buNone/>
            </a:pPr>
            <a:endParaRPr lang="el-GR" sz="2400" b="1" dirty="0"/>
          </a:p>
          <a:p>
            <a:pPr>
              <a:buNone/>
            </a:pPr>
            <a:r>
              <a:rPr lang="el-GR" sz="2400" b="1" dirty="0"/>
              <a:t>ΑΛΛΑ ΠΡΟΣΟΧΗ</a:t>
            </a:r>
          </a:p>
          <a:p>
            <a:pPr>
              <a:buNone/>
            </a:pPr>
            <a:r>
              <a:rPr lang="el-GR" sz="2400" b="1" dirty="0"/>
              <a:t>37.800 στρέμματα ΔΕΝ σημαίνει:</a:t>
            </a:r>
            <a:endParaRPr lang="el-GR" sz="2400" dirty="0"/>
          </a:p>
          <a:p>
            <a:pPr>
              <a:buNone/>
            </a:pPr>
            <a:r>
              <a:rPr lang="el-GR" sz="2400" dirty="0"/>
              <a:t>❌ «έχουμε από σήμερα άλλα 37.800 στρέμματα διαθέσιμα»</a:t>
            </a:r>
          </a:p>
          <a:p>
            <a:pPr>
              <a:buNone/>
            </a:pPr>
            <a:r>
              <a:rPr lang="el-GR" sz="2400" dirty="0"/>
              <a:t>❌ «μπορούν να μπουν οπουδήποτε στο Κιλκίς»</a:t>
            </a:r>
          </a:p>
          <a:p>
            <a:pPr>
              <a:buNone/>
            </a:pPr>
            <a:endParaRPr lang="el-GR" sz="2400" dirty="0"/>
          </a:p>
          <a:p>
            <a:pPr>
              <a:buNone/>
            </a:pPr>
            <a:r>
              <a:rPr lang="el-GR" sz="2400" dirty="0"/>
              <a:t>Πρέπει να αφαιρεθούν / ελεγχθούν:</a:t>
            </a:r>
          </a:p>
          <a:p>
            <a:pPr>
              <a:buNone/>
            </a:pPr>
            <a:r>
              <a:rPr lang="el-GR" sz="2400" b="1" dirty="0"/>
              <a:t>περιοχές αποκλεισμού</a:t>
            </a:r>
            <a:br>
              <a:rPr lang="el-GR" sz="2400" dirty="0"/>
            </a:br>
            <a:r>
              <a:rPr lang="el-GR" sz="2400" b="1" dirty="0"/>
              <a:t>ειδικό καθεστώς αγροτικής γης</a:t>
            </a:r>
            <a:br>
              <a:rPr lang="el-GR" sz="2400" dirty="0"/>
            </a:br>
            <a:r>
              <a:rPr lang="el-GR" sz="2400" b="1" dirty="0"/>
              <a:t>έργα που ήδη </a:t>
            </a:r>
            <a:r>
              <a:rPr lang="el-GR" sz="2400" b="1" dirty="0" err="1"/>
              <a:t>προσμετρώνται</a:t>
            </a:r>
            <a:br>
              <a:rPr lang="el-GR" sz="2400" dirty="0"/>
            </a:br>
            <a:r>
              <a:rPr lang="el-GR" sz="2400" b="1" dirty="0"/>
              <a:t>μεταβατικές άδειες και ώριμα έργα</a:t>
            </a:r>
            <a:endParaRPr lang="el-GR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7BA372-0999-8F1A-91C7-8279DB7EE0C8}"/>
              </a:ext>
            </a:extLst>
          </p:cNvPr>
          <p:cNvSpPr txBox="1"/>
          <p:nvPr/>
        </p:nvSpPr>
        <p:spPr>
          <a:xfrm>
            <a:off x="8801100" y="1029385"/>
            <a:ext cx="2926556" cy="3347840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400" dirty="0"/>
              <a:t>Το κρίσιμο ερώτημα για το Κιλκίς είναι όχι μόνο “ποιο είναι το 1,5%”, αλλά “πόσο από αυτό έχει ήδη δεσμευτεί;”</a:t>
            </a:r>
            <a:endParaRPr lang="ro-RO" sz="2400" dirty="0"/>
          </a:p>
        </p:txBody>
      </p:sp>
    </p:spTree>
    <p:extLst>
      <p:ext uri="{BB962C8B-B14F-4D97-AF65-F5344CB8AC3E}">
        <p14:creationId xmlns:p14="http://schemas.microsoft.com/office/powerpoint/2010/main" val="29793818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8A22820-1201-9495-8254-D9635E1A0CB5}"/>
              </a:ext>
            </a:extLst>
          </p:cNvPr>
          <p:cNvSpPr txBox="1"/>
          <p:nvPr/>
        </p:nvSpPr>
        <p:spPr>
          <a:xfrm>
            <a:off x="278605" y="115977"/>
            <a:ext cx="81986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400" b="1" dirty="0"/>
              <a:t>ΚΙΛΚΙΣ: ΤΙ ΓΙΝΕΤΑΙ ΜΕ ΤΑ ΕΡΓΑ ΠΟΥ ΥΠΗΡΧΑΝ ΗΔΗ;</a:t>
            </a:r>
            <a:endParaRPr lang="ro-RO" sz="2400" b="1" dirty="0"/>
          </a:p>
        </p:txBody>
      </p:sp>
      <p:graphicFrame>
        <p:nvGraphicFramePr>
          <p:cNvPr id="4" name="Πίνακας 3">
            <a:extLst>
              <a:ext uri="{FF2B5EF4-FFF2-40B4-BE49-F238E27FC236}">
                <a16:creationId xmlns:a16="http://schemas.microsoft.com/office/drawing/2014/main" id="{94B0E69E-4106-72F2-CFE7-C2A43B4C9D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8879425"/>
              </p:ext>
            </p:extLst>
          </p:nvPr>
        </p:nvGraphicFramePr>
        <p:xfrm>
          <a:off x="278605" y="1334294"/>
          <a:ext cx="11522869" cy="4998720"/>
        </p:xfrm>
        <a:graphic>
          <a:graphicData uri="http://schemas.openxmlformats.org/drawingml/2006/table">
            <a:tbl>
              <a:tblPr/>
              <a:tblGrid>
                <a:gridCol w="6656440">
                  <a:extLst>
                    <a:ext uri="{9D8B030D-6E8A-4147-A177-3AD203B41FA5}">
                      <a16:colId xmlns:a16="http://schemas.microsoft.com/office/drawing/2014/main" val="3560600489"/>
                    </a:ext>
                  </a:extLst>
                </a:gridCol>
                <a:gridCol w="4866429">
                  <a:extLst>
                    <a:ext uri="{9D8B030D-6E8A-4147-A177-3AD203B41FA5}">
                      <a16:colId xmlns:a16="http://schemas.microsoft.com/office/drawing/2014/main" val="201002919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200" u="sng" dirty="0"/>
                        <a:t>Στάδιο του έργου στις </a:t>
                      </a:r>
                      <a:r>
                        <a:rPr lang="el-GR" sz="2200" b="1" u="sng" dirty="0"/>
                        <a:t>19.8.2026</a:t>
                      </a:r>
                      <a:endParaRPr lang="el-GR" sz="2200" u="sng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200" u="sng" dirty="0"/>
                        <a:t>Τι γίνεται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6324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200" b="1" dirty="0"/>
                        <a:t>Ήδη λειτουργεί</a:t>
                      </a:r>
                      <a:endParaRPr lang="el-GR" sz="22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200"/>
                        <a:t>✅ Διατηρείται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47544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200" b="1" dirty="0"/>
                        <a:t>Έχει Άδεια Εγκατάστασης</a:t>
                      </a:r>
                      <a:endParaRPr lang="el-GR" sz="22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200" dirty="0"/>
                        <a:t>✅ Συνεχίζει με τις </a:t>
                      </a:r>
                      <a:r>
                        <a:rPr lang="el-GR" sz="2200" dirty="0" err="1"/>
                        <a:t>προϊσχύουσες</a:t>
                      </a:r>
                      <a:r>
                        <a:rPr lang="el-GR" sz="2200" dirty="0"/>
                        <a:t> διατάξεις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92892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200" b="1" dirty="0"/>
                        <a:t>Έχει ΑΕΠΟ</a:t>
                      </a:r>
                      <a:endParaRPr lang="el-GR" sz="22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200" dirty="0"/>
                        <a:t>✅ Μπορεί να κατασκευαστεί και να λειτουργήσει με το προηγούμενο καθεστώς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70135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200" b="1" dirty="0"/>
                        <a:t>Έχει απαλλαγή περιβαλλοντικής </a:t>
                      </a:r>
                      <a:r>
                        <a:rPr lang="el-GR" sz="2200" b="1" dirty="0" err="1"/>
                        <a:t>αδειοδότησης</a:t>
                      </a:r>
                      <a:endParaRPr lang="el-GR" sz="22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200" dirty="0"/>
                        <a:t>✅ Διατηρεί το προηγούμενο καθεστώς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26612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200" b="1"/>
                        <a:t>ΜΠΕ με εγκεκριμένη τυπική πληρότητα</a:t>
                      </a:r>
                      <a:r>
                        <a:rPr lang="el-GR" sz="2200"/>
                        <a:t> πριν από 19.8.2026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200" dirty="0"/>
                        <a:t>✅ Συνεχίζει να αξιολογείται με το προηγούμενο καθεστώς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8928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200" b="1"/>
                        <a:t>Μόνο Άδεια/Βεβαίωση Παραγωγού ή άδεια αποθήκευσης</a:t>
                      </a:r>
                      <a:r>
                        <a:rPr lang="el-GR" sz="2200"/>
                        <a:t>, χωρίς τα παραπάνω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200" dirty="0"/>
                        <a:t>🔄 </a:t>
                      </a:r>
                      <a:r>
                        <a:rPr lang="el-GR" sz="2200" b="1" dirty="0"/>
                        <a:t>Επανελέγχεται με το νέο ΕΧΠ</a:t>
                      </a:r>
                      <a:endParaRPr lang="el-GR" sz="22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856747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A23E3A7-A845-B3F1-5339-356E8DC00B65}"/>
              </a:ext>
            </a:extLst>
          </p:cNvPr>
          <p:cNvSpPr txBox="1"/>
          <p:nvPr/>
        </p:nvSpPr>
        <p:spPr>
          <a:xfrm>
            <a:off x="278606" y="577642"/>
            <a:ext cx="117419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/>
              <a:t>Δεν ισχύει ούτε «όλα τα παλιά έργα συνεχίζουν» ούτε «όλα επανελέγχονται». Εξαρτάται από το στάδιο στο οποίο είχε φτάσει κάθε έργο.</a:t>
            </a: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38916841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B9376DF-192A-AE9B-6D47-0541E7D23D94}"/>
              </a:ext>
            </a:extLst>
          </p:cNvPr>
          <p:cNvSpPr txBox="1"/>
          <p:nvPr/>
        </p:nvSpPr>
        <p:spPr>
          <a:xfrm>
            <a:off x="288131" y="243959"/>
            <a:ext cx="85034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400" dirty="0"/>
              <a:t>ΚΙΛΚΙΣ — Η ΕΝΕΡΓΕΙΑΚΗ ΠΙΕΣΗ ΔΕΝ ΞΕΚΙΝΑ ΤΟ 2026</a:t>
            </a:r>
            <a:endParaRPr lang="ro-RO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94E1FB-F5BB-4DCF-64B2-9365EEBBAE53}"/>
              </a:ext>
            </a:extLst>
          </p:cNvPr>
          <p:cNvSpPr txBox="1"/>
          <p:nvPr/>
        </p:nvSpPr>
        <p:spPr>
          <a:xfrm>
            <a:off x="354806" y="1277035"/>
            <a:ext cx="207406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l-GR" sz="2000" b="1" dirty="0"/>
              <a:t>ΣΕ ΛΕΙΤΟΥΡΓΙΑ</a:t>
            </a:r>
          </a:p>
          <a:p>
            <a:pPr>
              <a:buNone/>
            </a:pPr>
            <a:r>
              <a:rPr lang="el-GR" sz="2000" b="1" dirty="0"/>
              <a:t>≥235,7 MW Φ/Β</a:t>
            </a:r>
            <a:endParaRPr lang="el-GR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CC36DE-5817-24F8-5F28-484D6686B777}"/>
              </a:ext>
            </a:extLst>
          </p:cNvPr>
          <p:cNvSpPr txBox="1"/>
          <p:nvPr/>
        </p:nvSpPr>
        <p:spPr>
          <a:xfrm>
            <a:off x="3659981" y="1149935"/>
            <a:ext cx="256936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l-GR" sz="2400" b="1" dirty="0"/>
              <a:t>ΥΠΟ ΚΑΤΑΣΚΕΥΗ</a:t>
            </a:r>
          </a:p>
          <a:p>
            <a:pPr>
              <a:buNone/>
            </a:pPr>
            <a:r>
              <a:rPr lang="el-GR" sz="2400" b="1" dirty="0"/>
              <a:t>567 MW</a:t>
            </a:r>
            <a:br>
              <a:rPr lang="el-GR" sz="2400" dirty="0"/>
            </a:br>
            <a:r>
              <a:rPr lang="el-GR" sz="2400" dirty="0"/>
              <a:t>Κοτύλη + Νέο </a:t>
            </a:r>
            <a:r>
              <a:rPr lang="el-GR" sz="2400" dirty="0" err="1"/>
              <a:t>Συράκιο</a:t>
            </a:r>
            <a:endParaRPr lang="el-GR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E0B4DF-11BB-E88E-B5C6-7DE46821C9A0}"/>
              </a:ext>
            </a:extLst>
          </p:cNvPr>
          <p:cNvSpPr txBox="1"/>
          <p:nvPr/>
        </p:nvSpPr>
        <p:spPr>
          <a:xfrm>
            <a:off x="6858000" y="1277035"/>
            <a:ext cx="380761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l-GR" sz="2400" b="1" dirty="0"/>
              <a:t>ΩΡΙΜΑ / ΠΡΟΧΩΡΗΜΕΝΑ ΕΡΓΑ</a:t>
            </a:r>
          </a:p>
          <a:p>
            <a:pPr>
              <a:buNone/>
            </a:pPr>
            <a:r>
              <a:rPr lang="el-GR" sz="2400" dirty="0"/>
              <a:t>Χερσοτόπι  Χέρσο  Λιβάδια  Δοξαρά  Ανηφοριά κ.ά.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4197F52-E456-E74D-B900-406D3D51A0E3}"/>
              </a:ext>
            </a:extLst>
          </p:cNvPr>
          <p:cNvSpPr txBox="1"/>
          <p:nvPr/>
        </p:nvSpPr>
        <p:spPr>
          <a:xfrm>
            <a:off x="366712" y="3769073"/>
            <a:ext cx="10353675" cy="954107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l-GR" sz="2800" dirty="0"/>
              <a:t>Το νέο 1,5% εφαρμόζεται πάνω σε έναν χώρο που έχει ήδη σημαντικό ενεργειακό απόθεμα.</a:t>
            </a:r>
            <a:endParaRPr lang="ro-RO" sz="2800" dirty="0"/>
          </a:p>
        </p:txBody>
      </p:sp>
    </p:spTree>
    <p:extLst>
      <p:ext uri="{BB962C8B-B14F-4D97-AF65-F5344CB8AC3E}">
        <p14:creationId xmlns:p14="http://schemas.microsoft.com/office/powerpoint/2010/main" val="28623881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184E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30352" y="274320"/>
            <a:ext cx="11109960" cy="502920"/>
          </a:xfrm>
          <a:prstGeom prst="rect">
            <a:avLst/>
          </a:prstGeom>
          <a:noFill/>
        </p:spPr>
        <p:txBody>
          <a:bodyPr wrap="square" lIns="27432" tIns="9144" rIns="27432" bIns="9144" anchor="t">
            <a:spAutoFit/>
          </a:bodyPr>
          <a:lstStyle/>
          <a:p>
            <a:pPr algn="l"/>
            <a:r>
              <a:rPr sz="2800" b="1">
                <a:solidFill>
                  <a:srgbClr val="184E41"/>
                </a:solidFill>
                <a:latin typeface="Arial"/>
              </a:rPr>
              <a:t>ΚΙΛΚΙΣ: ΤΟ 1,5% ΔΕΝ ΕΙΝΑΙ ΤΟ ΤΕΛΙΚΟ ΣΥΝΟΛΟ Φ/Β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051560"/>
            <a:ext cx="5349240" cy="324612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CCD5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04672" y="1280160"/>
            <a:ext cx="4846320" cy="384048"/>
          </a:xfrm>
          <a:prstGeom prst="rect">
            <a:avLst/>
          </a:prstGeom>
          <a:noFill/>
        </p:spPr>
        <p:txBody>
          <a:bodyPr wrap="square" lIns="27432" tIns="9144" rIns="27432" bIns="9144" anchor="t">
            <a:spAutoFit/>
          </a:bodyPr>
          <a:lstStyle/>
          <a:p>
            <a:pPr algn="l"/>
            <a:r>
              <a:rPr sz="2300" b="1">
                <a:solidFill>
                  <a:srgbClr val="184E41"/>
                </a:solidFill>
                <a:latin typeface="Arial"/>
              </a:rPr>
              <a:t>1. ΝΕΟ «ΚΑΛΑΘΙ» ΤΟΥ ΕΧΠ–ΑΠΕ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1847088"/>
            <a:ext cx="4526280" cy="384048"/>
          </a:xfrm>
          <a:prstGeom prst="rect">
            <a:avLst/>
          </a:prstGeom>
          <a:noFill/>
        </p:spPr>
        <p:txBody>
          <a:bodyPr wrap="square" lIns="27432" tIns="9144" rIns="27432" bIns="9144" anchor="t">
            <a:spAutoFit/>
          </a:bodyPr>
          <a:lstStyle/>
          <a:p>
            <a:pPr algn="ctr"/>
            <a:r>
              <a:rPr sz="2100" b="1">
                <a:solidFill>
                  <a:srgbClr val="1F2120"/>
                </a:solidFill>
                <a:latin typeface="Arial"/>
              </a:rPr>
              <a:t>Π.Ε. Κιλκίς ≈ 2.519.000 στρέμματα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2423160"/>
            <a:ext cx="4526280" cy="365760"/>
          </a:xfrm>
          <a:prstGeom prst="rect">
            <a:avLst/>
          </a:prstGeom>
          <a:noFill/>
        </p:spPr>
        <p:txBody>
          <a:bodyPr wrap="square" lIns="27432" tIns="9144" rIns="27432" bIns="9144" anchor="t">
            <a:spAutoFit/>
          </a:bodyPr>
          <a:lstStyle/>
          <a:p>
            <a:pPr algn="ctr"/>
            <a:r>
              <a:rPr sz="2400" b="1">
                <a:solidFill>
                  <a:srgbClr val="7E303B"/>
                </a:solidFill>
                <a:latin typeface="Arial"/>
              </a:rPr>
              <a:t>× 1,5%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962656"/>
            <a:ext cx="4526280" cy="475488"/>
          </a:xfrm>
          <a:prstGeom prst="rect">
            <a:avLst/>
          </a:prstGeom>
          <a:noFill/>
        </p:spPr>
        <p:txBody>
          <a:bodyPr wrap="square" lIns="27432" tIns="9144" rIns="27432" bIns="9144" anchor="t">
            <a:spAutoFit/>
          </a:bodyPr>
          <a:lstStyle/>
          <a:p>
            <a:pPr algn="ctr"/>
            <a:r>
              <a:rPr sz="2700" b="1">
                <a:solidFill>
                  <a:srgbClr val="184E41"/>
                </a:solidFill>
                <a:latin typeface="Arial"/>
              </a:rPr>
              <a:t>≈ 37.785 στρέμματα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3675887"/>
            <a:ext cx="4526280" cy="438912"/>
          </a:xfrm>
          <a:prstGeom prst="rect">
            <a:avLst/>
          </a:prstGeom>
          <a:noFill/>
        </p:spPr>
        <p:txBody>
          <a:bodyPr wrap="square" lIns="27432" tIns="9144" rIns="27432" bIns="9144" anchor="t">
            <a:spAutoFit/>
          </a:bodyPr>
          <a:lstStyle/>
          <a:p>
            <a:pPr algn="ctr"/>
            <a:r>
              <a:rPr sz="2000" b="1">
                <a:solidFill>
                  <a:srgbClr val="1F2120"/>
                </a:solidFill>
                <a:latin typeface="Arial"/>
              </a:rPr>
              <a:t>Δεν είναι το συνολικό ανώτατο αποτύπωμα όλων των Φ/Β.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36208" y="1051560"/>
            <a:ext cx="5404104" cy="3246120"/>
          </a:xfrm>
          <a:prstGeom prst="roundRect">
            <a:avLst/>
          </a:prstGeom>
          <a:solidFill>
            <a:srgbClr val="E8F0E9"/>
          </a:solidFill>
          <a:ln w="15240">
            <a:solidFill>
              <a:srgbClr val="3F6F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73952" y="1261872"/>
            <a:ext cx="4919472" cy="457200"/>
          </a:xfrm>
          <a:prstGeom prst="rect">
            <a:avLst/>
          </a:prstGeom>
          <a:noFill/>
        </p:spPr>
        <p:txBody>
          <a:bodyPr wrap="square" lIns="27432" tIns="9144" rIns="27432" bIns="9144" anchor="t">
            <a:spAutoFit/>
          </a:bodyPr>
          <a:lstStyle/>
          <a:p>
            <a:pPr algn="l"/>
            <a:r>
              <a:rPr sz="2200" b="1">
                <a:solidFill>
                  <a:srgbClr val="184E41"/>
                </a:solidFill>
                <a:latin typeface="Arial"/>
              </a:rPr>
              <a:t>2. ΠΑΛΑΙΟΤΕΡΟ / ΩΡΙΜΟ ΑΠΟΘΕΜΑ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847088"/>
            <a:ext cx="4773168" cy="310896"/>
          </a:xfrm>
          <a:prstGeom prst="rect">
            <a:avLst/>
          </a:prstGeom>
          <a:noFill/>
        </p:spPr>
        <p:txBody>
          <a:bodyPr wrap="square" lIns="27432" tIns="9144" rIns="27432" bIns="9144" anchor="t">
            <a:spAutoFit/>
          </a:bodyPr>
          <a:lstStyle/>
          <a:p>
            <a:pPr algn="ctr"/>
            <a:r>
              <a:rPr sz="2000" b="1">
                <a:solidFill>
                  <a:srgbClr val="1F2120"/>
                </a:solidFill>
                <a:latin typeface="Arial"/>
              </a:rPr>
              <a:t>Νέο Συράκιο: 368,191 MW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194560"/>
            <a:ext cx="4773168" cy="310896"/>
          </a:xfrm>
          <a:prstGeom prst="rect">
            <a:avLst/>
          </a:prstGeom>
          <a:noFill/>
        </p:spPr>
        <p:txBody>
          <a:bodyPr wrap="square" lIns="27432" tIns="9144" rIns="27432" bIns="9144" anchor="t">
            <a:spAutoFit/>
          </a:bodyPr>
          <a:lstStyle/>
          <a:p>
            <a:pPr algn="ctr"/>
            <a:r>
              <a:rPr sz="2000" b="1">
                <a:solidFill>
                  <a:srgbClr val="1F2120"/>
                </a:solidFill>
                <a:latin typeface="Arial"/>
              </a:rPr>
              <a:t>Κοτύλη: 199,170 MW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2542032"/>
            <a:ext cx="4773168" cy="310896"/>
          </a:xfrm>
          <a:prstGeom prst="rect">
            <a:avLst/>
          </a:prstGeom>
          <a:noFill/>
        </p:spPr>
        <p:txBody>
          <a:bodyPr wrap="square" lIns="27432" tIns="9144" rIns="27432" bIns="9144" anchor="t">
            <a:spAutoFit/>
          </a:bodyPr>
          <a:lstStyle/>
          <a:p>
            <a:pPr algn="ctr"/>
            <a:r>
              <a:rPr sz="2000" b="1">
                <a:solidFill>
                  <a:srgbClr val="1F2120"/>
                </a:solidFill>
                <a:latin typeface="Arial"/>
              </a:rPr>
              <a:t>MORE–ΔΕΗ: 92 MW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37960" y="2944368"/>
            <a:ext cx="4773168" cy="365760"/>
          </a:xfrm>
          <a:prstGeom prst="rect">
            <a:avLst/>
          </a:prstGeom>
          <a:noFill/>
        </p:spPr>
        <p:txBody>
          <a:bodyPr wrap="square" lIns="27432" tIns="9144" rIns="27432" bIns="9144" anchor="t">
            <a:spAutoFit/>
          </a:bodyPr>
          <a:lstStyle/>
          <a:p>
            <a:pPr algn="ctr"/>
            <a:r>
              <a:rPr sz="2300" b="1">
                <a:solidFill>
                  <a:srgbClr val="184E41"/>
                </a:solidFill>
                <a:latin typeface="Arial"/>
              </a:rPr>
              <a:t>Σύνολο: 659,36 MW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37960" y="3346704"/>
            <a:ext cx="4773168" cy="329184"/>
          </a:xfrm>
          <a:prstGeom prst="rect">
            <a:avLst/>
          </a:prstGeom>
          <a:noFill/>
        </p:spPr>
        <p:txBody>
          <a:bodyPr wrap="square" lIns="27432" tIns="9144" rIns="27432" bIns="9144" anchor="t">
            <a:spAutoFit/>
          </a:bodyPr>
          <a:lstStyle/>
          <a:p>
            <a:pPr algn="ctr"/>
            <a:r>
              <a:rPr sz="2100" b="1">
                <a:solidFill>
                  <a:srgbClr val="7E303B"/>
                </a:solidFill>
                <a:latin typeface="Arial"/>
              </a:rPr>
              <a:t>× 14 στρ./MW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37960" y="3730752"/>
            <a:ext cx="4773168" cy="384048"/>
          </a:xfrm>
          <a:prstGeom prst="rect">
            <a:avLst/>
          </a:prstGeom>
          <a:noFill/>
        </p:spPr>
        <p:txBody>
          <a:bodyPr wrap="square" lIns="27432" tIns="9144" rIns="27432" bIns="9144" anchor="t">
            <a:spAutoFit/>
          </a:bodyPr>
          <a:lstStyle/>
          <a:p>
            <a:pPr algn="ctr"/>
            <a:r>
              <a:rPr sz="2500" b="1">
                <a:solidFill>
                  <a:srgbClr val="184E41"/>
                </a:solidFill>
                <a:latin typeface="Arial"/>
              </a:rPr>
              <a:t>≈ 9.231 στρέμματα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68680" y="4526280"/>
            <a:ext cx="10469880" cy="786384"/>
          </a:xfrm>
          <a:prstGeom prst="roundRect">
            <a:avLst/>
          </a:prstGeom>
          <a:solidFill>
            <a:srgbClr val="FFF7DD"/>
          </a:solidFill>
          <a:ln w="15240">
            <a:solidFill>
              <a:srgbClr val="CD95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078992" y="4663440"/>
            <a:ext cx="10040112" cy="475488"/>
          </a:xfrm>
          <a:prstGeom prst="rect">
            <a:avLst/>
          </a:prstGeom>
          <a:noFill/>
        </p:spPr>
        <p:txBody>
          <a:bodyPr wrap="square" lIns="27432" tIns="9144" rIns="27432" bIns="9144" anchor="ctr">
            <a:spAutoFit/>
          </a:bodyPr>
          <a:lstStyle/>
          <a:p>
            <a:pPr algn="ctr"/>
            <a:r>
              <a:rPr sz="2300" b="1">
                <a:solidFill>
                  <a:srgbClr val="184E41"/>
                </a:solidFill>
                <a:latin typeface="Arial"/>
              </a:rPr>
              <a:t>Αν εξαντληθεί το νέο 1,5%:  37.785 + 9.231 ≈ 47.016 στρέμματα  ≈ 1,87% της Π.Ε.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68680" y="5504688"/>
            <a:ext cx="10469880" cy="877824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CD95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051560" y="5623560"/>
            <a:ext cx="10104120" cy="621792"/>
          </a:xfrm>
          <a:prstGeom prst="rect">
            <a:avLst/>
          </a:prstGeom>
          <a:noFill/>
        </p:spPr>
        <p:txBody>
          <a:bodyPr wrap="square" lIns="27432" tIns="9144" rIns="27432" bIns="9144" anchor="ctr">
            <a:spAutoFit/>
          </a:bodyPr>
          <a:lstStyle/>
          <a:p>
            <a:pPr algn="ctr"/>
            <a:r>
              <a:rPr sz="2000" b="1" dirty="0">
                <a:solidFill>
                  <a:srgbClr val="1F2120"/>
                </a:solidFill>
                <a:latin typeface="Arial"/>
              </a:rPr>
              <a:t>ΠΡΟΣΟΧΗ: 9.231 </a:t>
            </a:r>
            <a:r>
              <a:rPr sz="2000" b="1" dirty="0" err="1">
                <a:solidFill>
                  <a:srgbClr val="1F2120"/>
                </a:solidFill>
                <a:latin typeface="Arial"/>
              </a:rPr>
              <a:t>στρ</a:t>
            </a:r>
            <a:r>
              <a:rPr sz="2000" b="1" dirty="0">
                <a:solidFill>
                  <a:srgbClr val="1F2120"/>
                </a:solidFill>
                <a:latin typeface="Arial"/>
              </a:rPr>
              <a:t>. = </a:t>
            </a:r>
            <a:r>
              <a:rPr sz="2000" b="1" dirty="0" err="1">
                <a:solidFill>
                  <a:srgbClr val="1F2120"/>
                </a:solidFill>
                <a:latin typeface="Arial"/>
              </a:rPr>
              <a:t>τυ</a:t>
            </a:r>
            <a:r>
              <a:rPr sz="2000" b="1" dirty="0">
                <a:solidFill>
                  <a:srgbClr val="1F2120"/>
                </a:solidFill>
                <a:latin typeface="Arial"/>
              </a:rPr>
              <a:t>πική αναγωγή, όχι πραγματική έκταση. Τα 235,7 MW </a:t>
            </a:r>
            <a:r>
              <a:rPr sz="2000" b="1" dirty="0" err="1">
                <a:solidFill>
                  <a:srgbClr val="1F2120"/>
                </a:solidFill>
                <a:latin typeface="Arial"/>
              </a:rPr>
              <a:t>δεν</a:t>
            </a:r>
            <a:r>
              <a:rPr sz="2000" b="1" dirty="0">
                <a:solidFill>
                  <a:srgbClr val="1F2120"/>
                </a:solidFill>
                <a:latin typeface="Arial"/>
              </a:rPr>
              <a:t> π</a:t>
            </a:r>
            <a:r>
              <a:rPr sz="2000" b="1" dirty="0" err="1">
                <a:solidFill>
                  <a:srgbClr val="1F2120"/>
                </a:solidFill>
                <a:latin typeface="Arial"/>
              </a:rPr>
              <a:t>ροστίθεντ</a:t>
            </a:r>
            <a:r>
              <a:rPr sz="2000" b="1" dirty="0">
                <a:solidFill>
                  <a:srgbClr val="1F2120"/>
                </a:solidFill>
                <a:latin typeface="Arial"/>
              </a:rPr>
              <a:t>αι ξανά χωρίς έλεγχο επικάλυψης. </a:t>
            </a:r>
            <a:r>
              <a:rPr sz="2000" b="1" dirty="0" err="1">
                <a:solidFill>
                  <a:srgbClr val="1F2120"/>
                </a:solidFill>
                <a:latin typeface="Arial"/>
              </a:rPr>
              <a:t>Άλλ</a:t>
            </a:r>
            <a:r>
              <a:rPr sz="2000" b="1" dirty="0">
                <a:solidFill>
                  <a:srgbClr val="1F2120"/>
                </a:solidFill>
                <a:latin typeface="Arial"/>
              </a:rPr>
              <a:t>α ώριμα έργα δεν έχουν ακόμη προστεθεί.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BC21F43-25F5-CA06-C1CF-99A1CF868934}"/>
              </a:ext>
            </a:extLst>
          </p:cNvPr>
          <p:cNvSpPr txBox="1"/>
          <p:nvPr/>
        </p:nvSpPr>
        <p:spPr>
          <a:xfrm>
            <a:off x="326230" y="348734"/>
            <a:ext cx="113133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800" dirty="0"/>
              <a:t>ΤΟ ΕΡΩΤΗΜΑ ΤΟΥ 1,5%. ΜΕ ΠΟΙΑ ΜΕΘΟΔΟΛΟΓΙΑ ΠΡΟΕΚΥΨΕ</a:t>
            </a:r>
            <a:endParaRPr lang="ro-RO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D756B0-ACCD-9674-963C-547FB7A8E361}"/>
              </a:ext>
            </a:extLst>
          </p:cNvPr>
          <p:cNvSpPr txBox="1"/>
          <p:nvPr/>
        </p:nvSpPr>
        <p:spPr>
          <a:xfrm>
            <a:off x="535780" y="1264414"/>
            <a:ext cx="6893719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l-GR" sz="2400" b="1" dirty="0"/>
              <a:t>Το 1,5% μετρά: εδαφική κάλυψη Φ/Β ανά Π.Ε.</a:t>
            </a:r>
            <a:endParaRPr lang="el-GR" sz="2400" dirty="0"/>
          </a:p>
          <a:p>
            <a:pPr>
              <a:buNone/>
            </a:pPr>
            <a:endParaRPr lang="el-GR" sz="2400" b="1" dirty="0"/>
          </a:p>
          <a:p>
            <a:pPr>
              <a:buNone/>
            </a:pPr>
            <a:r>
              <a:rPr lang="el-GR" sz="2400" b="1" dirty="0"/>
              <a:t>Δεν αποτελεί από μόνο του δείκτη: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/>
              <a:t>απώλειας παραγωγικής γεωργικής γης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/>
              <a:t>επιβάρυνσης υδάτων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/>
              <a:t>κατακερματισμού γεωργικού χώρου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/>
              <a:t>τοπίου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/>
              <a:t>BESS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/>
              <a:t>συνοδών έργων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/>
              <a:t>συνολικής συγκέντρωσης όλων των ΑΠΕ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941F06E-036E-CCD6-EB38-5DD1A9969B63}"/>
              </a:ext>
            </a:extLst>
          </p:cNvPr>
          <p:cNvSpPr txBox="1"/>
          <p:nvPr/>
        </p:nvSpPr>
        <p:spPr>
          <a:xfrm>
            <a:off x="7774781" y="2181910"/>
            <a:ext cx="3702844" cy="1569660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l-GR" sz="2400" dirty="0"/>
              <a:t>δεν εντοπίζεται ενιαίος δείκτης συνολικού περιβαλλοντικού κορεσμού.</a:t>
            </a:r>
            <a:endParaRPr lang="ro-RO" sz="2400" dirty="0"/>
          </a:p>
        </p:txBody>
      </p:sp>
    </p:spTree>
    <p:extLst>
      <p:ext uri="{BB962C8B-B14F-4D97-AF65-F5344CB8AC3E}">
        <p14:creationId xmlns:p14="http://schemas.microsoft.com/office/powerpoint/2010/main" val="23763724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603504" y="210312"/>
            <a:ext cx="33284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950" b="1" noProof="0" dirty="0">
                <a:solidFill>
                  <a:srgbClr val="FFFFFF"/>
                </a:solidFill>
              </a:rPr>
              <a:t>ΑΦΟΡΜΗ: Ο ΑΜΠΕΛΩΝΑΣ ΤΟΥ ΚΙΛΚΙΣ</a:t>
            </a:r>
            <a:endParaRPr lang="el-GR" sz="950" noProof="0" dirty="0"/>
          </a:p>
        </p:txBody>
      </p:sp>
      <p:sp>
        <p:nvSpPr>
          <p:cNvPr id="4" name="Text 2"/>
          <p:cNvSpPr/>
          <p:nvPr/>
        </p:nvSpPr>
        <p:spPr>
          <a:xfrm>
            <a:off x="502920" y="274320"/>
            <a:ext cx="11155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2500" b="1" noProof="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Ο αμπελώνας δεν είναι «κενός χώρος»: είναι παραγωγικό σύστημα</a:t>
            </a:r>
            <a:endParaRPr lang="el-GR" sz="2500" noProof="0" dirty="0"/>
          </a:p>
        </p:txBody>
      </p:sp>
      <p:sp>
        <p:nvSpPr>
          <p:cNvPr id="5" name="Text 3"/>
          <p:cNvSpPr/>
          <p:nvPr/>
        </p:nvSpPr>
        <p:spPr>
          <a:xfrm>
            <a:off x="530352" y="813816"/>
            <a:ext cx="10972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1120" noProof="0" dirty="0">
                <a:solidFill>
                  <a:srgbClr val="6F71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Η ίδια η ΠΚΜ συνδέει ρητά ποιότητα σταφυλιού με έδαφος, κλίμα, χρόνο και καλλιεργητική γνώση.</a:t>
            </a:r>
            <a:endParaRPr lang="el-GR" sz="1120" noProof="0" dirty="0"/>
          </a:p>
        </p:txBody>
      </p:sp>
      <p:sp>
        <p:nvSpPr>
          <p:cNvPr id="6" name="Shape 4"/>
          <p:cNvSpPr/>
          <p:nvPr/>
        </p:nvSpPr>
        <p:spPr>
          <a:xfrm>
            <a:off x="594360" y="1417320"/>
            <a:ext cx="214884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D7D2C8"/>
            </a:solidFill>
            <a:prstDash val="solid"/>
          </a:ln>
        </p:spPr>
        <p:txBody>
          <a:bodyPr/>
          <a:lstStyle/>
          <a:p>
            <a:endParaRPr lang="el-GR" noProof="0" dirty="0"/>
          </a:p>
        </p:txBody>
      </p:sp>
      <p:sp>
        <p:nvSpPr>
          <p:cNvPr id="7" name="Text 5"/>
          <p:cNvSpPr/>
          <p:nvPr/>
        </p:nvSpPr>
        <p:spPr>
          <a:xfrm>
            <a:off x="704088" y="1536192"/>
            <a:ext cx="192938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l-GR" sz="2400" b="1" noProof="0" dirty="0">
                <a:solidFill>
                  <a:srgbClr val="7D2E3E"/>
                </a:solidFill>
              </a:rPr>
              <a:t>38</a:t>
            </a:r>
            <a:endParaRPr lang="el-GR" sz="2400" noProof="0" dirty="0"/>
          </a:p>
        </p:txBody>
      </p:sp>
      <p:sp>
        <p:nvSpPr>
          <p:cNvPr id="8" name="Text 6"/>
          <p:cNvSpPr/>
          <p:nvPr/>
        </p:nvSpPr>
        <p:spPr>
          <a:xfrm>
            <a:off x="704088" y="2048256"/>
            <a:ext cx="19293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l-GR" sz="950" noProof="0" dirty="0">
                <a:solidFill>
                  <a:srgbClr val="6F716C"/>
                </a:solidFill>
              </a:rPr>
              <a:t>ποικιλίες στον Αμπελώνα Κιλκίς</a:t>
            </a:r>
            <a:endParaRPr lang="el-GR" sz="950" noProof="0" dirty="0"/>
          </a:p>
        </p:txBody>
      </p:sp>
      <p:sp>
        <p:nvSpPr>
          <p:cNvPr id="9" name="Shape 7"/>
          <p:cNvSpPr/>
          <p:nvPr/>
        </p:nvSpPr>
        <p:spPr>
          <a:xfrm>
            <a:off x="2907792" y="1417320"/>
            <a:ext cx="214884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D7D2C8"/>
            </a:solidFill>
            <a:prstDash val="solid"/>
          </a:ln>
        </p:spPr>
        <p:txBody>
          <a:bodyPr/>
          <a:lstStyle/>
          <a:p>
            <a:endParaRPr lang="el-GR" noProof="0" dirty="0"/>
          </a:p>
        </p:txBody>
      </p:sp>
      <p:sp>
        <p:nvSpPr>
          <p:cNvPr id="10" name="Text 8"/>
          <p:cNvSpPr/>
          <p:nvPr/>
        </p:nvSpPr>
        <p:spPr>
          <a:xfrm>
            <a:off x="3017520" y="1536192"/>
            <a:ext cx="192938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l-GR" sz="2400" b="1" noProof="0" dirty="0">
                <a:solidFill>
                  <a:srgbClr val="1D4D45"/>
                </a:solidFill>
              </a:rPr>
              <a:t>838 </a:t>
            </a:r>
            <a:r>
              <a:rPr lang="el-GR" sz="2400" b="1" noProof="0" dirty="0" err="1">
                <a:solidFill>
                  <a:srgbClr val="1D4D45"/>
                </a:solidFill>
              </a:rPr>
              <a:t>ha</a:t>
            </a:r>
            <a:endParaRPr lang="el-GR" sz="2400" noProof="0" dirty="0"/>
          </a:p>
        </p:txBody>
      </p:sp>
      <p:sp>
        <p:nvSpPr>
          <p:cNvPr id="11" name="Text 9"/>
          <p:cNvSpPr/>
          <p:nvPr/>
        </p:nvSpPr>
        <p:spPr>
          <a:xfrm>
            <a:off x="3017520" y="2048256"/>
            <a:ext cx="19293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l-GR" sz="950" noProof="0" dirty="0">
                <a:solidFill>
                  <a:srgbClr val="6F716C"/>
                </a:solidFill>
              </a:rPr>
              <a:t>συνολική αμπελουργική έκταση</a:t>
            </a:r>
            <a:endParaRPr lang="el-GR" sz="950" noProof="0" dirty="0"/>
          </a:p>
        </p:txBody>
      </p:sp>
      <p:sp>
        <p:nvSpPr>
          <p:cNvPr id="12" name="Shape 10"/>
          <p:cNvSpPr/>
          <p:nvPr/>
        </p:nvSpPr>
        <p:spPr>
          <a:xfrm>
            <a:off x="5221224" y="1417320"/>
            <a:ext cx="214884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D7D2C8"/>
            </a:solidFill>
            <a:prstDash val="solid"/>
          </a:ln>
        </p:spPr>
        <p:txBody>
          <a:bodyPr/>
          <a:lstStyle/>
          <a:p>
            <a:endParaRPr lang="el-GR" noProof="0" dirty="0"/>
          </a:p>
        </p:txBody>
      </p:sp>
      <p:sp>
        <p:nvSpPr>
          <p:cNvPr id="13" name="Text 11"/>
          <p:cNvSpPr/>
          <p:nvPr/>
        </p:nvSpPr>
        <p:spPr>
          <a:xfrm>
            <a:off x="5330952" y="1536192"/>
            <a:ext cx="192938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l-GR" sz="2400" b="1" noProof="0" dirty="0">
                <a:solidFill>
                  <a:srgbClr val="C59B51"/>
                </a:solidFill>
              </a:rPr>
              <a:t>&gt;3.500 t/έτος</a:t>
            </a:r>
            <a:endParaRPr lang="el-GR" sz="2400" noProof="0" dirty="0"/>
          </a:p>
        </p:txBody>
      </p:sp>
      <p:sp>
        <p:nvSpPr>
          <p:cNvPr id="14" name="Text 12"/>
          <p:cNvSpPr/>
          <p:nvPr/>
        </p:nvSpPr>
        <p:spPr>
          <a:xfrm>
            <a:off x="5330952" y="2048256"/>
            <a:ext cx="19293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l-GR" sz="950" noProof="0" dirty="0" err="1">
                <a:solidFill>
                  <a:srgbClr val="6F716C"/>
                </a:solidFill>
              </a:rPr>
              <a:t>οινοποιήσιμα</a:t>
            </a:r>
            <a:r>
              <a:rPr lang="el-GR" sz="950" noProof="0" dirty="0">
                <a:solidFill>
                  <a:srgbClr val="6F716C"/>
                </a:solidFill>
              </a:rPr>
              <a:t> σταφύλια</a:t>
            </a:r>
            <a:endParaRPr lang="el-GR" sz="950" noProof="0" dirty="0"/>
          </a:p>
        </p:txBody>
      </p:sp>
      <p:sp>
        <p:nvSpPr>
          <p:cNvPr id="15" name="Shape 13"/>
          <p:cNvSpPr/>
          <p:nvPr/>
        </p:nvSpPr>
        <p:spPr>
          <a:xfrm>
            <a:off x="7534656" y="1417320"/>
            <a:ext cx="214884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D7D2C8"/>
            </a:solidFill>
            <a:prstDash val="solid"/>
          </a:ln>
        </p:spPr>
        <p:txBody>
          <a:bodyPr/>
          <a:lstStyle/>
          <a:p>
            <a:endParaRPr lang="el-GR" noProof="0" dirty="0"/>
          </a:p>
        </p:txBody>
      </p:sp>
      <p:sp>
        <p:nvSpPr>
          <p:cNvPr id="16" name="Text 14"/>
          <p:cNvSpPr/>
          <p:nvPr/>
        </p:nvSpPr>
        <p:spPr>
          <a:xfrm>
            <a:off x="7644384" y="1536192"/>
            <a:ext cx="192938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l-GR" sz="2400" b="1" noProof="0" dirty="0">
                <a:solidFill>
                  <a:srgbClr val="356079"/>
                </a:solidFill>
              </a:rPr>
              <a:t>14</a:t>
            </a:r>
            <a:endParaRPr lang="el-GR" sz="2400" noProof="0" dirty="0"/>
          </a:p>
        </p:txBody>
      </p:sp>
      <p:sp>
        <p:nvSpPr>
          <p:cNvPr id="17" name="Text 15"/>
          <p:cNvSpPr/>
          <p:nvPr/>
        </p:nvSpPr>
        <p:spPr>
          <a:xfrm>
            <a:off x="7644384" y="2048256"/>
            <a:ext cx="19293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l-GR" sz="950" noProof="0" dirty="0">
                <a:solidFill>
                  <a:srgbClr val="6F716C"/>
                </a:solidFill>
              </a:rPr>
              <a:t>οινοποιητικές εγκαταστάσεις</a:t>
            </a:r>
            <a:endParaRPr lang="el-GR" sz="950" noProof="0" dirty="0"/>
          </a:p>
        </p:txBody>
      </p:sp>
      <p:sp>
        <p:nvSpPr>
          <p:cNvPr id="18" name="Shape 16"/>
          <p:cNvSpPr/>
          <p:nvPr/>
        </p:nvSpPr>
        <p:spPr>
          <a:xfrm>
            <a:off x="9848088" y="1417320"/>
            <a:ext cx="17373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D7D2C8"/>
            </a:solidFill>
            <a:prstDash val="solid"/>
          </a:ln>
        </p:spPr>
        <p:txBody>
          <a:bodyPr/>
          <a:lstStyle/>
          <a:p>
            <a:endParaRPr lang="el-GR" noProof="0" dirty="0"/>
          </a:p>
        </p:txBody>
      </p:sp>
      <p:sp>
        <p:nvSpPr>
          <p:cNvPr id="19" name="Text 17"/>
          <p:cNvSpPr/>
          <p:nvPr/>
        </p:nvSpPr>
        <p:spPr>
          <a:xfrm>
            <a:off x="9957816" y="1536192"/>
            <a:ext cx="151790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l-GR" sz="2400" b="1" noProof="0" dirty="0">
                <a:solidFill>
                  <a:srgbClr val="7A8B52"/>
                </a:solidFill>
              </a:rPr>
              <a:t>+60%</a:t>
            </a:r>
            <a:endParaRPr lang="el-GR" sz="2400" noProof="0" dirty="0"/>
          </a:p>
        </p:txBody>
      </p:sp>
      <p:sp>
        <p:nvSpPr>
          <p:cNvPr id="20" name="Text 18"/>
          <p:cNvSpPr/>
          <p:nvPr/>
        </p:nvSpPr>
        <p:spPr>
          <a:xfrm>
            <a:off x="9957816" y="2048256"/>
            <a:ext cx="15179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l-GR" sz="950" noProof="0" dirty="0">
                <a:solidFill>
                  <a:srgbClr val="6F716C"/>
                </a:solidFill>
              </a:rPr>
              <a:t>έκταση 2008→2025</a:t>
            </a:r>
            <a:endParaRPr lang="el-GR" sz="950" noProof="0" dirty="0"/>
          </a:p>
        </p:txBody>
      </p:sp>
      <p:sp>
        <p:nvSpPr>
          <p:cNvPr id="22" name="Text 20"/>
          <p:cNvSpPr/>
          <p:nvPr/>
        </p:nvSpPr>
        <p:spPr>
          <a:xfrm>
            <a:off x="603504" y="2761488"/>
            <a:ext cx="51114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l-GR" sz="2000" b="1" noProof="0" dirty="0">
                <a:solidFill>
                  <a:srgbClr val="1D4D45"/>
                </a:solidFill>
              </a:rPr>
              <a:t>Το χωρικό ερώτημα</a:t>
            </a:r>
            <a:endParaRPr lang="el-GR" sz="2000" noProof="0" dirty="0"/>
          </a:p>
        </p:txBody>
      </p:sp>
      <p:sp>
        <p:nvSpPr>
          <p:cNvPr id="23" name="Text 21"/>
          <p:cNvSpPr/>
          <p:nvPr/>
        </p:nvSpPr>
        <p:spPr>
          <a:xfrm>
            <a:off x="603504" y="3136392"/>
            <a:ext cx="5625846" cy="3337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Autofit/>
          </a:bodyPr>
          <a:lstStyle/>
          <a:p>
            <a:pPr marL="0" indent="0">
              <a:buNone/>
            </a:pPr>
            <a:r>
              <a:rPr lang="el-GR" sz="2400" noProof="0" dirty="0">
                <a:solidFill>
                  <a:srgbClr val="1F2A2A"/>
                </a:solidFill>
              </a:rPr>
              <a:t>Όταν στην ίδια Περιφερειακή Ενότητα συνυπάρχουν αμπελώνες, γεωργική γη, οικισμοί και μεγάλες ενεργειακές εγκαταστάσεις, η αξιολόγηση δεν μπορεί να περιορίζεται μόνο στο «αν επιτρέπεται» η χρήση. Πρέπει να εξετάζει και την αλληλεπίδραση χρήσεων, τοπίο, </a:t>
            </a:r>
            <a:r>
              <a:rPr lang="el-GR" sz="2400" noProof="0" dirty="0" err="1">
                <a:solidFill>
                  <a:srgbClr val="1F2A2A"/>
                </a:solidFill>
              </a:rPr>
              <a:t>μικροκλίμα</a:t>
            </a:r>
            <a:r>
              <a:rPr lang="el-GR" sz="2400" noProof="0" dirty="0">
                <a:solidFill>
                  <a:srgbClr val="1F2A2A"/>
                </a:solidFill>
              </a:rPr>
              <a:t>, νερό και παραγωγική λειτουργία.</a:t>
            </a:r>
            <a:endParaRPr lang="el-GR" sz="2400" noProof="0" dirty="0"/>
          </a:p>
        </p:txBody>
      </p:sp>
      <p:sp>
        <p:nvSpPr>
          <p:cNvPr id="25" name="Text 23"/>
          <p:cNvSpPr/>
          <p:nvPr/>
        </p:nvSpPr>
        <p:spPr>
          <a:xfrm>
            <a:off x="7182612" y="2692908"/>
            <a:ext cx="50017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l-GR" sz="2000" b="1" noProof="0" dirty="0">
                <a:solidFill>
                  <a:srgbClr val="7D2E3E"/>
                </a:solidFill>
              </a:rPr>
              <a:t>Τοπική ιδιαιτερότητα</a:t>
            </a:r>
            <a:endParaRPr lang="el-GR" sz="2000" noProof="0" dirty="0"/>
          </a:p>
        </p:txBody>
      </p:sp>
      <p:sp>
        <p:nvSpPr>
          <p:cNvPr id="26" name="Text 24"/>
          <p:cNvSpPr/>
          <p:nvPr/>
        </p:nvSpPr>
        <p:spPr>
          <a:xfrm>
            <a:off x="7248525" y="3131820"/>
            <a:ext cx="4933950" cy="33421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Autofit/>
          </a:bodyPr>
          <a:lstStyle/>
          <a:p>
            <a:pPr marL="0" indent="0">
              <a:buNone/>
            </a:pPr>
            <a:r>
              <a:rPr lang="el-GR" sz="2400" noProof="0" dirty="0">
                <a:solidFill>
                  <a:srgbClr val="1F2A2A"/>
                </a:solidFill>
              </a:rPr>
              <a:t>Η Γουμένισσα συγκεντρώνει τον βασικό πυρήνα </a:t>
            </a:r>
            <a:r>
              <a:rPr lang="el-GR" sz="2400" noProof="0" dirty="0" err="1">
                <a:solidFill>
                  <a:srgbClr val="1F2A2A"/>
                </a:solidFill>
              </a:rPr>
              <a:t>οινοποιήσιμης</a:t>
            </a:r>
            <a:r>
              <a:rPr lang="el-GR" sz="2400" noProof="0" dirty="0">
                <a:solidFill>
                  <a:srgbClr val="1F2A2A"/>
                </a:solidFill>
              </a:rPr>
              <a:t> αμπελουργίας, ενώ οι Μουριές αποτελούν σημαντικό </a:t>
            </a:r>
            <a:r>
              <a:rPr lang="el-GR" sz="2400" noProof="0" dirty="0" err="1">
                <a:solidFill>
                  <a:srgbClr val="1F2A2A"/>
                </a:solidFill>
              </a:rPr>
              <a:t>αμπελοτόπι</a:t>
            </a:r>
            <a:r>
              <a:rPr lang="el-GR" sz="2400" noProof="0" dirty="0">
                <a:solidFill>
                  <a:srgbClr val="1F2A2A"/>
                </a:solidFill>
              </a:rPr>
              <a:t> επιτραπέζιων σταφυλιών. Αυτό επιτρέπει να μιλήσουμε για «ευαίσθητους γεωργικούς αποδέκτες» με πραγματική οικονομική και ποιοτική αξία.</a:t>
            </a:r>
            <a:endParaRPr lang="el-GR" sz="2400" noProof="0" dirty="0"/>
          </a:p>
        </p:txBody>
      </p:sp>
      <p:sp>
        <p:nvSpPr>
          <p:cNvPr id="2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574536"/>
            <a:ext cx="320040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77736B"/>
                </a:solidFill>
              </a:defRPr>
            </a:lvl1pPr>
          </a:lstStyle>
          <a:p>
            <a:pPr algn="r"/>
            <a:fld id="{F7021451-1387-4CA6-816F-3879F97B5CBC}" type="slidenum">
              <a:rPr lang="el-GR" b="0" noProof="0" smtClean="0"/>
              <a:t>20</a:t>
            </a:fld>
            <a:endParaRPr lang="el-GR" noProof="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94E9C35-3D26-002E-0866-CE54430EEC3A}"/>
              </a:ext>
            </a:extLst>
          </p:cNvPr>
          <p:cNvSpPr txBox="1"/>
          <p:nvPr/>
        </p:nvSpPr>
        <p:spPr>
          <a:xfrm>
            <a:off x="297655" y="367784"/>
            <a:ext cx="1175146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400" dirty="0"/>
              <a:t>ΜΕΓΑΛΑ ΣΥΜΒΑΤΙΚΑ Φ/Β ΚΑΙ ΜΙΚΡΟΚΛΙΜΑ </a:t>
            </a:r>
          </a:p>
          <a:p>
            <a:r>
              <a:rPr lang="el-GR" sz="2400" dirty="0"/>
              <a:t>Η ΕΠΙΔΡΑΣΗ ΣΤΑΜΑΤΑ ΣΤΗΝ ΠΕΡΙΦΡΑΞΗ;</a:t>
            </a:r>
            <a:endParaRPr lang="ro-RO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A85AE9-6770-2190-EAE9-5B8A6C4EDD58}"/>
              </a:ext>
            </a:extLst>
          </p:cNvPr>
          <p:cNvSpPr txBox="1"/>
          <p:nvPr/>
        </p:nvSpPr>
        <p:spPr>
          <a:xfrm>
            <a:off x="297655" y="1527513"/>
            <a:ext cx="610076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l-GR" sz="2400" dirty="0"/>
              <a:t>μελέτες έχουν καταγράψει μεταβολές:</a:t>
            </a:r>
          </a:p>
          <a:p>
            <a:pPr>
              <a:buNone/>
            </a:pPr>
            <a:endParaRPr lang="el-GR" sz="2400" b="1" dirty="0"/>
          </a:p>
          <a:p>
            <a:pPr>
              <a:buNone/>
            </a:pPr>
            <a:r>
              <a:rPr lang="el-GR" sz="2400" b="1" dirty="0"/>
              <a:t>θερμοκρασίας επιφάνειας</a:t>
            </a:r>
            <a:br>
              <a:rPr lang="el-GR" sz="2400" dirty="0"/>
            </a:br>
            <a:r>
              <a:rPr lang="el-GR" sz="2400" b="1" dirty="0"/>
              <a:t>θερμοκρασίας αέρα</a:t>
            </a:r>
            <a:br>
              <a:rPr lang="el-GR" sz="2400" dirty="0"/>
            </a:br>
            <a:r>
              <a:rPr lang="el-GR" sz="2400" b="1" dirty="0"/>
              <a:t>ενεργειακού ισοζυγίου / ροών θερμότητας</a:t>
            </a:r>
            <a:endParaRPr lang="el-GR" sz="2400" dirty="0"/>
          </a:p>
          <a:p>
            <a:pPr>
              <a:buNone/>
            </a:pPr>
            <a:endParaRPr lang="el-GR" sz="2400" dirty="0"/>
          </a:p>
          <a:p>
            <a:pPr>
              <a:buNone/>
            </a:pPr>
            <a:r>
              <a:rPr lang="el-GR" sz="2400" dirty="0"/>
              <a:t>Βρέθηκαν</a:t>
            </a:r>
          </a:p>
          <a:p>
            <a:pPr>
              <a:buNone/>
            </a:pPr>
            <a:r>
              <a:rPr lang="el-GR" sz="2400" b="1" dirty="0"/>
              <a:t>έως ~730 m εκτός ορίου (</a:t>
            </a:r>
            <a:r>
              <a:rPr lang="it-IT" sz="2400" dirty="0"/>
              <a:t>Li et al., 2021</a:t>
            </a:r>
            <a:r>
              <a:rPr lang="el-GR" sz="2400" dirty="0"/>
              <a:t>) σε συγκεκριμένη μελέτη δύο πολύ μεγάλων Φ/Β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D203BBD-0759-F9E1-5FB5-5CD2F06D4CAB}"/>
              </a:ext>
            </a:extLst>
          </p:cNvPr>
          <p:cNvSpPr txBox="1"/>
          <p:nvPr/>
        </p:nvSpPr>
        <p:spPr>
          <a:xfrm>
            <a:off x="7622381" y="1910060"/>
            <a:ext cx="4007644" cy="3108543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el-GR" sz="2800" b="1" dirty="0"/>
              <a:t>Σημαίνει ότι δεν είναι επιστημονικά ασφαλές να θεωρούμε εκ των προτέρων ότι η </a:t>
            </a:r>
            <a:r>
              <a:rPr lang="el-GR" sz="2800" b="1" dirty="0" err="1"/>
              <a:t>μικροκλιματική</a:t>
            </a:r>
            <a:r>
              <a:rPr lang="el-GR" sz="2800" b="1" dirty="0"/>
              <a:t> επίδραση μηδενίζεται στον φράχτη.</a:t>
            </a:r>
            <a:endParaRPr lang="ro-RO" sz="2800" b="1" dirty="0"/>
          </a:p>
        </p:txBody>
      </p:sp>
    </p:spTree>
    <p:extLst>
      <p:ext uri="{BB962C8B-B14F-4D97-AF65-F5344CB8AC3E}">
        <p14:creationId xmlns:p14="http://schemas.microsoft.com/office/powerpoint/2010/main" val="20654637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94120371-1293-6258-B722-1C3A882F42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0913"/>
            <a:ext cx="12192000" cy="6656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2538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079FF72B-752D-B92B-BCBF-571928FE50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5621"/>
            <a:ext cx="12192000" cy="6646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6017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C787B62-A943-36BC-7118-0B882F355390}"/>
              </a:ext>
            </a:extLst>
          </p:cNvPr>
          <p:cNvSpPr txBox="1"/>
          <p:nvPr/>
        </p:nvSpPr>
        <p:spPr>
          <a:xfrm>
            <a:off x="332184" y="329238"/>
            <a:ext cx="82176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800" dirty="0"/>
              <a:t>ΤΙ ΠΡΕΠΕΙ ΝΑ ΕΛΕΓΧΕΙ ΜΙΑ ΜΠΕ ΣΤΟ ΚΙΛΚΙΣ;</a:t>
            </a:r>
            <a:endParaRPr lang="ro-RO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349F6A-3A50-1791-8390-6E1D663ECCFE}"/>
              </a:ext>
            </a:extLst>
          </p:cNvPr>
          <p:cNvSpPr txBox="1"/>
          <p:nvPr/>
        </p:nvSpPr>
        <p:spPr>
          <a:xfrm>
            <a:off x="411956" y="2104668"/>
            <a:ext cx="3093244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endParaRPr lang="el-GR" sz="2400" dirty="0"/>
          </a:p>
          <a:p>
            <a:pPr>
              <a:buNone/>
            </a:pPr>
            <a:r>
              <a:rPr lang="el-GR" sz="2400" dirty="0">
                <a:solidFill>
                  <a:srgbClr val="FF0000"/>
                </a:solidFill>
              </a:rPr>
              <a:t>και μαζί:</a:t>
            </a:r>
          </a:p>
          <a:p>
            <a:pPr>
              <a:buNone/>
            </a:pPr>
            <a:r>
              <a:rPr lang="el-GR" sz="2400" b="1" dirty="0"/>
              <a:t>Φ/Β</a:t>
            </a:r>
            <a:br>
              <a:rPr lang="el-GR" sz="2400" dirty="0"/>
            </a:br>
            <a:r>
              <a:rPr lang="el-GR" sz="2400" b="1" dirty="0"/>
              <a:t>Α/Γ</a:t>
            </a:r>
            <a:br>
              <a:rPr lang="el-GR" sz="2400" dirty="0"/>
            </a:br>
            <a:r>
              <a:rPr lang="el-GR" sz="2400" b="1" dirty="0"/>
              <a:t>BESS</a:t>
            </a:r>
            <a:br>
              <a:rPr lang="el-GR" sz="2400" dirty="0"/>
            </a:br>
            <a:r>
              <a:rPr lang="el-GR" sz="2400" b="1" dirty="0"/>
              <a:t>δρόμοι</a:t>
            </a:r>
            <a:br>
              <a:rPr lang="el-GR" sz="2400" dirty="0"/>
            </a:br>
            <a:r>
              <a:rPr lang="el-GR" sz="2400" b="1" dirty="0"/>
              <a:t>υποσταθμοί</a:t>
            </a:r>
            <a:br>
              <a:rPr lang="el-GR" sz="2400" dirty="0"/>
            </a:br>
            <a:r>
              <a:rPr lang="el-GR" sz="2400" b="1" dirty="0"/>
              <a:t>γραμμές σύνδεσης</a:t>
            </a:r>
            <a:endParaRPr lang="el-GR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58F075-2960-B52E-A06B-A1783FE83EA0}"/>
              </a:ext>
            </a:extLst>
          </p:cNvPr>
          <p:cNvSpPr txBox="1"/>
          <p:nvPr/>
        </p:nvSpPr>
        <p:spPr>
          <a:xfrm>
            <a:off x="3761184" y="3429000"/>
            <a:ext cx="256341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l-GR" sz="2400" dirty="0">
                <a:solidFill>
                  <a:srgbClr val="FF0000"/>
                </a:solidFill>
              </a:rPr>
              <a:t>σε σχέση με:</a:t>
            </a:r>
          </a:p>
          <a:p>
            <a:pPr>
              <a:buNone/>
            </a:pPr>
            <a:r>
              <a:rPr lang="el-GR" sz="2400" b="1" dirty="0"/>
              <a:t>γεωργική γη</a:t>
            </a:r>
            <a:br>
              <a:rPr lang="el-GR" sz="2400" dirty="0"/>
            </a:br>
            <a:r>
              <a:rPr lang="el-GR" sz="2400" b="1" dirty="0"/>
              <a:t>νερό</a:t>
            </a:r>
            <a:br>
              <a:rPr lang="el-GR" sz="2400" dirty="0"/>
            </a:br>
            <a:r>
              <a:rPr lang="el-GR" sz="2400" b="1" dirty="0"/>
              <a:t>έδαφος</a:t>
            </a:r>
            <a:br>
              <a:rPr lang="el-GR" sz="2400" dirty="0"/>
            </a:br>
            <a:r>
              <a:rPr lang="el-GR" sz="2400" b="1" dirty="0" err="1"/>
              <a:t>μικροκλίμα</a:t>
            </a:r>
            <a:br>
              <a:rPr lang="el-GR" sz="2400" dirty="0"/>
            </a:br>
            <a:r>
              <a:rPr lang="el-GR" sz="2400" b="1" dirty="0"/>
              <a:t>τοπίο</a:t>
            </a:r>
            <a:br>
              <a:rPr lang="el-GR" sz="2400" dirty="0"/>
            </a:br>
            <a:r>
              <a:rPr lang="el-GR" sz="2400" b="1" dirty="0"/>
              <a:t>βιοποικιλότητα</a:t>
            </a:r>
            <a:br>
              <a:rPr lang="el-GR" sz="2400" dirty="0"/>
            </a:br>
            <a:r>
              <a:rPr lang="el-GR" sz="2400" b="1" dirty="0"/>
              <a:t>οικισμούς</a:t>
            </a:r>
            <a:endParaRPr lang="el-GR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6923FE-8031-173D-7190-F772A62E63B2}"/>
              </a:ext>
            </a:extLst>
          </p:cNvPr>
          <p:cNvSpPr txBox="1"/>
          <p:nvPr/>
        </p:nvSpPr>
        <p:spPr>
          <a:xfrm>
            <a:off x="332184" y="904339"/>
            <a:ext cx="1144666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l-GR" sz="2400" dirty="0">
                <a:solidFill>
                  <a:srgbClr val="FF0000"/>
                </a:solidFill>
              </a:rPr>
              <a:t>ΟΧΙ ΜΟΝΟ ΤΟ ΕΡΓΟ ΜΕΜΟΝΩΜΕΝΑ</a:t>
            </a:r>
          </a:p>
          <a:p>
            <a:pPr>
              <a:buNone/>
            </a:pPr>
            <a:endParaRPr lang="el-GR" sz="24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l-GR" sz="2400" dirty="0">
                <a:solidFill>
                  <a:srgbClr val="FF0000"/>
                </a:solidFill>
              </a:rPr>
              <a:t>Υφιστάμενα + </a:t>
            </a:r>
            <a:r>
              <a:rPr lang="el-GR" sz="2400" dirty="0" err="1">
                <a:solidFill>
                  <a:srgbClr val="FF0000"/>
                </a:solidFill>
              </a:rPr>
              <a:t>αδειοδοτημένα</a:t>
            </a:r>
            <a:r>
              <a:rPr lang="el-GR" sz="2400" dirty="0">
                <a:solidFill>
                  <a:srgbClr val="FF0000"/>
                </a:solidFill>
              </a:rPr>
              <a:t> + νέα έργα</a:t>
            </a:r>
            <a:endParaRPr lang="ro-RO" sz="2400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500353-5EF7-FF09-0C13-7EB9450CC1D6}"/>
              </a:ext>
            </a:extLst>
          </p:cNvPr>
          <p:cNvSpPr txBox="1"/>
          <p:nvPr/>
        </p:nvSpPr>
        <p:spPr>
          <a:xfrm>
            <a:off x="7572375" y="2104787"/>
            <a:ext cx="3990975" cy="2677656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l-GR" sz="2400" dirty="0"/>
              <a:t>Η σωρευτική αξιολόγηση πρέπει να αφορά τον πραγματικό γεωγραφικό χώρο που δέχεται την πίεση</a:t>
            </a:r>
          </a:p>
          <a:p>
            <a:endParaRPr lang="el-GR" sz="2400" dirty="0"/>
          </a:p>
          <a:p>
            <a:r>
              <a:rPr lang="el-GR" sz="2400" dirty="0"/>
              <a:t>όχι μόνο τα διοικητικά όρια κάθε γηπέδου</a:t>
            </a:r>
            <a:endParaRPr lang="ro-RO" sz="2400" dirty="0"/>
          </a:p>
        </p:txBody>
      </p:sp>
    </p:spTree>
    <p:extLst>
      <p:ext uri="{BB962C8B-B14F-4D97-AF65-F5344CB8AC3E}">
        <p14:creationId xmlns:p14="http://schemas.microsoft.com/office/powerpoint/2010/main" val="33711147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8C78ED3-6BA4-F238-1C92-81FEFE2E21D0}"/>
              </a:ext>
            </a:extLst>
          </p:cNvPr>
          <p:cNvSpPr txBox="1"/>
          <p:nvPr/>
        </p:nvSpPr>
        <p:spPr>
          <a:xfrm>
            <a:off x="316705" y="386834"/>
            <a:ext cx="117038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400" dirty="0"/>
              <a:t>ΤΙ ΠΡΕΠΕΙ ΝΑ ΖΗΤΗΣΕΙ Η ΠΚΜ / ΤΟΠΙΚΗ ΚΟΙΝΩΝΙΑ </a:t>
            </a:r>
            <a:r>
              <a:rPr lang="el-GR" sz="2400" b="1" dirty="0"/>
              <a:t>ΠΡΙΝ ΑΠΟ ΝΕΕΣ ΕΓΚΡΙΣΕΙΣ </a:t>
            </a:r>
            <a:endParaRPr lang="ro-RO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30414F-3610-4461-2234-6162C32EE12E}"/>
              </a:ext>
            </a:extLst>
          </p:cNvPr>
          <p:cNvSpPr txBox="1"/>
          <p:nvPr/>
        </p:nvSpPr>
        <p:spPr>
          <a:xfrm>
            <a:off x="316705" y="1067217"/>
            <a:ext cx="6179344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l-GR" sz="2400" b="1" dirty="0"/>
              <a:t>1. Ενιαίο GIS της Π.Ε. Κιλκίς</a:t>
            </a:r>
            <a:endParaRPr lang="el-GR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/>
              <a:t> </a:t>
            </a:r>
            <a:r>
              <a:rPr lang="el-GR" sz="2400" dirty="0" err="1"/>
              <a:t>λειτουργούντα</a:t>
            </a:r>
            <a:endParaRPr lang="el-GR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/>
              <a:t> </a:t>
            </a:r>
            <a:r>
              <a:rPr lang="el-GR" sz="2400" dirty="0" err="1"/>
              <a:t>αδειοδοτημένα</a:t>
            </a:r>
            <a:endParaRPr lang="el-GR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/>
              <a:t> μεταβατικά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/>
              <a:t> προς επανέλεγχο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/>
              <a:t> νέα έργα</a:t>
            </a:r>
          </a:p>
          <a:p>
            <a:pPr>
              <a:buNone/>
            </a:pPr>
            <a:r>
              <a:rPr lang="el-GR" sz="2400" b="1" dirty="0"/>
              <a:t>2. Πραγματικό υπόλοιπο του 1,5%</a:t>
            </a:r>
            <a:endParaRPr lang="el-GR" sz="2400" dirty="0"/>
          </a:p>
          <a:p>
            <a:pPr>
              <a:buNone/>
            </a:pPr>
            <a:r>
              <a:rPr lang="el-GR" sz="2400" b="1" dirty="0"/>
              <a:t>3. Χαρτογράφηση</a:t>
            </a:r>
            <a:br>
              <a:rPr lang="el-GR" sz="2400" dirty="0"/>
            </a:br>
            <a:r>
              <a:rPr lang="el-GR" sz="2400" dirty="0"/>
              <a:t>γεωργικής γης • ΓΓΥΠ • αρδευόμενης γης • αμπελώνων • </a:t>
            </a:r>
            <a:r>
              <a:rPr lang="el-GR" sz="2400" dirty="0" err="1"/>
              <a:t>Natura</a:t>
            </a:r>
            <a:r>
              <a:rPr lang="el-GR" sz="2400" dirty="0"/>
              <a:t> • υδάτων</a:t>
            </a:r>
          </a:p>
          <a:p>
            <a:pPr>
              <a:buNone/>
            </a:pPr>
            <a:r>
              <a:rPr lang="el-GR" sz="2400" b="1" dirty="0"/>
              <a:t>4. Ενιαία εικόνα</a:t>
            </a:r>
            <a:br>
              <a:rPr lang="el-GR" sz="2400" dirty="0"/>
            </a:br>
            <a:r>
              <a:rPr lang="el-GR" sz="2400" dirty="0"/>
              <a:t>Φ/Β + BESS + </a:t>
            </a:r>
            <a:r>
              <a:rPr lang="el-GR" sz="2400" dirty="0" err="1"/>
              <a:t>συνοδά</a:t>
            </a:r>
            <a:r>
              <a:rPr lang="el-GR" sz="2400" dirty="0"/>
              <a:t> έργα</a:t>
            </a:r>
          </a:p>
          <a:p>
            <a:pPr>
              <a:buNone/>
            </a:pPr>
            <a:r>
              <a:rPr lang="el-GR" sz="2400" b="1" dirty="0"/>
              <a:t>5. Σωρευτική αξιολόγηση</a:t>
            </a:r>
            <a:br>
              <a:rPr lang="el-GR" sz="2400" dirty="0"/>
            </a:br>
            <a:r>
              <a:rPr lang="el-GR" sz="2400" dirty="0"/>
              <a:t>σε κατάλληλη γεωγραφική κλίμακα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921211-7C49-9EF1-3B3D-060F0F557ADE}"/>
              </a:ext>
            </a:extLst>
          </p:cNvPr>
          <p:cNvSpPr txBox="1"/>
          <p:nvPr/>
        </p:nvSpPr>
        <p:spPr>
          <a:xfrm>
            <a:off x="7562849" y="1099872"/>
            <a:ext cx="3645693" cy="3416320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el-GR" sz="2400" b="1" dirty="0"/>
              <a:t>Δεν αρκεί να γνωρίζουμε ότι μια εγκατάσταση “χωροταξικά επιτρέπεται”</a:t>
            </a:r>
          </a:p>
          <a:p>
            <a:pPr>
              <a:buNone/>
            </a:pPr>
            <a:endParaRPr lang="el-GR" sz="2400" dirty="0"/>
          </a:p>
          <a:p>
            <a:pPr>
              <a:buNone/>
            </a:pPr>
            <a:r>
              <a:rPr lang="el-GR" sz="2400" dirty="0"/>
              <a:t>Πρέπει να γνωρίζουμε τι σημαίνει για τον τόπο που ήδη παράγει</a:t>
            </a:r>
            <a:r>
              <a:rPr lang="el-GR" dirty="0"/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F22139-127F-9DD6-8916-27119E220D3F}"/>
              </a:ext>
            </a:extLst>
          </p:cNvPr>
          <p:cNvSpPr txBox="1"/>
          <p:nvPr/>
        </p:nvSpPr>
        <p:spPr>
          <a:xfrm>
            <a:off x="7562849" y="4805464"/>
            <a:ext cx="3645693" cy="156966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sz="2400" dirty="0"/>
              <a:t>Ο ΔΗΜΟΣ ΜΠΟΡΕΙ ΝΑ ΟΡΙΣΕΙ ΣΕ ΤΠΣ, ΠΕΡΙΟΧΕΣ ΑΠΟΚΛΕΙΣΜΟΥ</a:t>
            </a:r>
            <a:endParaRPr lang="ro-RO" sz="2400" dirty="0"/>
          </a:p>
        </p:txBody>
      </p:sp>
    </p:spTree>
    <p:extLst>
      <p:ext uri="{BB962C8B-B14F-4D97-AF65-F5344CB8AC3E}">
        <p14:creationId xmlns:p14="http://schemas.microsoft.com/office/powerpoint/2010/main" val="20051242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858865-58D6-A187-DFB4-3C58032C56D2}"/>
              </a:ext>
            </a:extLst>
          </p:cNvPr>
          <p:cNvSpPr txBox="1"/>
          <p:nvPr/>
        </p:nvSpPr>
        <p:spPr>
          <a:xfrm>
            <a:off x="383380" y="234672"/>
            <a:ext cx="11637169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l-GR" sz="2000" b="1" dirty="0"/>
              <a:t>ΓΙΑΤΙ ΤΙΘΕΤΑΙ ΘΕΜΑ ΔΙΚΑΣΤΙΚΟΥ ΕΛΕΓΧΟΥ;</a:t>
            </a:r>
          </a:p>
          <a:p>
            <a:pPr>
              <a:buNone/>
            </a:pPr>
            <a:endParaRPr lang="el-GR" sz="2000" b="1" dirty="0"/>
          </a:p>
          <a:p>
            <a:r>
              <a:rPr lang="el-GR" sz="2400" b="1" dirty="0"/>
              <a:t>Σωρευτικές επιπτώσεις</a:t>
            </a:r>
            <a:br>
              <a:rPr lang="el-GR" sz="2400" dirty="0"/>
            </a:br>
            <a:r>
              <a:rPr lang="el-GR" sz="2400" dirty="0"/>
              <a:t>Δεν υπάρχει ενιαίος μηχανισμός συνολικού κορεσμού.</a:t>
            </a:r>
          </a:p>
          <a:p>
            <a:r>
              <a:rPr lang="el-GR" sz="2400" b="1" dirty="0"/>
              <a:t>Μεταβατικές διατάξεις</a:t>
            </a:r>
            <a:br>
              <a:rPr lang="el-GR" sz="2400" dirty="0"/>
            </a:br>
            <a:r>
              <a:rPr lang="el-GR" sz="2400" dirty="0"/>
              <a:t>Μεγάλο ώριμο απόθεμα συνεχίζει με το προηγούμενο καθεστώς.</a:t>
            </a:r>
          </a:p>
          <a:p>
            <a:r>
              <a:rPr lang="el-GR" sz="2400" b="1" dirty="0"/>
              <a:t>Πραγματικό αποτύπωμα</a:t>
            </a:r>
            <a:br>
              <a:rPr lang="el-GR" sz="2400" dirty="0"/>
            </a:br>
            <a:r>
              <a:rPr lang="el-GR" sz="2400" dirty="0"/>
              <a:t>Κύριο έργο + BESS + </a:t>
            </a:r>
            <a:r>
              <a:rPr lang="el-GR" sz="2400" dirty="0" err="1"/>
              <a:t>συνοδά</a:t>
            </a:r>
            <a:r>
              <a:rPr lang="el-GR" sz="2400" dirty="0"/>
              <a:t> έργα δεν «</a:t>
            </a:r>
            <a:r>
              <a:rPr lang="el-GR" sz="2400" dirty="0" err="1"/>
              <a:t>μετρώνται</a:t>
            </a:r>
            <a:r>
              <a:rPr lang="el-GR" sz="2400" dirty="0"/>
              <a:t>» όλα με τον ίδιο τρόπο.</a:t>
            </a:r>
          </a:p>
          <a:p>
            <a:r>
              <a:rPr lang="el-GR" sz="2400" b="1" dirty="0"/>
              <a:t>ΤΕΕ/ΤΚΜ</a:t>
            </a:r>
            <a:br>
              <a:rPr lang="el-GR" sz="2400" dirty="0"/>
            </a:br>
            <a:r>
              <a:rPr lang="el-GR" sz="2400" dirty="0"/>
              <a:t>Έχει επισημάνει ζητήματα σαφήνειας, </a:t>
            </a:r>
            <a:r>
              <a:rPr lang="el-GR" sz="2400" dirty="0" err="1"/>
              <a:t>εφαρμοσιμότητας</a:t>
            </a:r>
            <a:r>
              <a:rPr lang="el-GR" sz="2400" dirty="0"/>
              <a:t> και σωρευτικών παραμέτρων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EC600D-FDE4-D77B-9E77-B0A6C3C49F65}"/>
              </a:ext>
            </a:extLst>
          </p:cNvPr>
          <p:cNvSpPr txBox="1"/>
          <p:nvPr/>
        </p:nvSpPr>
        <p:spPr>
          <a:xfrm>
            <a:off x="173831" y="4869730"/>
            <a:ext cx="11637169" cy="954107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l-GR" sz="2800" dirty="0"/>
              <a:t>Η διοικητική διαφωνία δεν ακυρώνει μια πράξη.</a:t>
            </a:r>
            <a:br>
              <a:rPr lang="el-GR" sz="2800" dirty="0"/>
            </a:br>
            <a:r>
              <a:rPr lang="el-GR" sz="2800" dirty="0"/>
              <a:t>Η αίτηση ακύρωσης επιτρέπει τον δικαστικό έλεγχο της νομιμότητάς της</a:t>
            </a:r>
            <a:r>
              <a:rPr lang="el-GR" sz="2000" dirty="0"/>
              <a:t>.</a:t>
            </a: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23955232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1388</TotalTime>
  <Words>3944</Words>
  <Application>Microsoft Office PowerPoint</Application>
  <PresentationFormat>Ευρεία οθόνη</PresentationFormat>
  <Paragraphs>348</Paragraphs>
  <Slides>26</Slides>
  <Notes>14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2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ΕΧΠ-ΑΠΕ 2026 και Κιλκίς</dc:title>
  <dc:subject>ΕΧΠ-ΑΠΕ 2026 – Κιλκίς, γεωργική γη, αμπελώνας, Φ/Β και Agri-PV</dc:subject>
  <dc:creator>OpenAI</dc:creator>
  <cp:lastModifiedBy>kristina maknea</cp:lastModifiedBy>
  <cp:revision>48</cp:revision>
  <dcterms:created xsi:type="dcterms:W3CDTF">2026-10-01T13:59:11Z</dcterms:created>
  <dcterms:modified xsi:type="dcterms:W3CDTF">2026-10-02T13:29:55Z</dcterms:modified>
</cp:coreProperties>
</file>